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2" r:id="rId1"/>
    <p:sldMasterId id="2147484224" r:id="rId2"/>
  </p:sldMasterIdLst>
  <p:notesMasterIdLst>
    <p:notesMasterId r:id="rId32"/>
  </p:notesMasterIdLst>
  <p:sldIdLst>
    <p:sldId id="256" r:id="rId3"/>
    <p:sldId id="257" r:id="rId4"/>
    <p:sldId id="258" r:id="rId5"/>
    <p:sldId id="260" r:id="rId6"/>
    <p:sldId id="261" r:id="rId7"/>
    <p:sldId id="262" r:id="rId8"/>
    <p:sldId id="263" r:id="rId9"/>
    <p:sldId id="259" r:id="rId10"/>
    <p:sldId id="264" r:id="rId11"/>
    <p:sldId id="267" r:id="rId12"/>
    <p:sldId id="277" r:id="rId13"/>
    <p:sldId id="278" r:id="rId14"/>
    <p:sldId id="269" r:id="rId15"/>
    <p:sldId id="279" r:id="rId16"/>
    <p:sldId id="276" r:id="rId17"/>
    <p:sldId id="280" r:id="rId18"/>
    <p:sldId id="281" r:id="rId19"/>
    <p:sldId id="282" r:id="rId20"/>
    <p:sldId id="283" r:id="rId21"/>
    <p:sldId id="288" r:id="rId22"/>
    <p:sldId id="284" r:id="rId23"/>
    <p:sldId id="275" r:id="rId24"/>
    <p:sldId id="270" r:id="rId25"/>
    <p:sldId id="271" r:id="rId26"/>
    <p:sldId id="272" r:id="rId27"/>
    <p:sldId id="285" r:id="rId28"/>
    <p:sldId id="286" r:id="rId29"/>
    <p:sldId id="268"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1" autoAdjust="0"/>
  </p:normalViewPr>
  <p:slideViewPr>
    <p:cSldViewPr>
      <p:cViewPr varScale="1">
        <p:scale>
          <a:sx n="75" d="100"/>
          <a:sy n="75" d="100"/>
        </p:scale>
        <p:origin x="-1014" y="-96"/>
      </p:cViewPr>
      <p:guideLst>
        <p:guide orient="horz" pos="2160"/>
        <p:guide pos="2880"/>
      </p:guideLst>
    </p:cSldViewPr>
  </p:slideViewPr>
  <p:outlineViewPr>
    <p:cViewPr>
      <p:scale>
        <a:sx n="33" d="100"/>
        <a:sy n="33" d="100"/>
      </p:scale>
      <p:origin x="0" y="74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67A740-DC18-45BA-8E48-32631BEAB232}" type="datetimeFigureOut">
              <a:rPr lang="en-US" smtClean="0"/>
              <a:t>4/22/2011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E31E15-14B8-4DC0-BEA0-1DB75890DA5A}" type="slidenum">
              <a:rPr lang="en-US" smtClean="0"/>
              <a:t>‹#›</a:t>
            </a:fld>
            <a:endParaRPr lang="en-US"/>
          </a:p>
        </p:txBody>
      </p:sp>
    </p:spTree>
    <p:extLst>
      <p:ext uri="{BB962C8B-B14F-4D97-AF65-F5344CB8AC3E}">
        <p14:creationId xmlns:p14="http://schemas.microsoft.com/office/powerpoint/2010/main" val="1133514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31E15-14B8-4DC0-BEA0-1DB75890DA5A}" type="slidenum">
              <a:rPr lang="en-US" smtClean="0"/>
              <a:t>12</a:t>
            </a:fld>
            <a:endParaRPr lang="en-US"/>
          </a:p>
        </p:txBody>
      </p:sp>
    </p:spTree>
    <p:extLst>
      <p:ext uri="{BB962C8B-B14F-4D97-AF65-F5344CB8AC3E}">
        <p14:creationId xmlns:p14="http://schemas.microsoft.com/office/powerpoint/2010/main" val="1147099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F9FA66-00AA-4B33-9686-F7EBB7A50357}" type="slidenum">
              <a:rPr lang="zh-TW" altLang="en-US">
                <a:solidFill>
                  <a:srgbClr val="000000"/>
                </a:solidFill>
              </a:rPr>
              <a:pPr/>
              <a:t>22</a:t>
            </a:fld>
            <a:endParaRPr lang="en-US" altLang="zh-TW">
              <a:solidFill>
                <a:srgbClr val="000000"/>
              </a:solidFill>
            </a:endParaRPr>
          </a:p>
        </p:txBody>
      </p:sp>
      <p:sp>
        <p:nvSpPr>
          <p:cNvPr id="4098" name="Rectangle 2"/>
          <p:cNvSpPr>
            <a:spLocks noRo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zh-TW"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FDD433-3B27-478C-9188-182D2CC2AADC}" type="slidenum">
              <a:rPr lang="zh-TW" altLang="en-US">
                <a:solidFill>
                  <a:srgbClr val="000000"/>
                </a:solidFill>
              </a:rPr>
              <a:pPr/>
              <a:t>23</a:t>
            </a:fld>
            <a:endParaRPr lang="en-US" altLang="zh-TW">
              <a:solidFill>
                <a:srgbClr val="000000"/>
              </a:solidFill>
            </a:endParaRPr>
          </a:p>
        </p:txBody>
      </p:sp>
      <p:sp>
        <p:nvSpPr>
          <p:cNvPr id="25602" name="Rectangle 2"/>
          <p:cNvSpPr>
            <a:spLocks noRot="1" noChangeArrowheads="1" noTextEdit="1"/>
          </p:cNvSpPr>
          <p:nvPr>
            <p:ph type="sldImg"/>
          </p:nvPr>
        </p:nvSpPr>
        <p:spPr>
          <a:ln/>
        </p:spPr>
      </p:sp>
      <p:sp>
        <p:nvSpPr>
          <p:cNvPr id="25603" name="Rectangle 3"/>
          <p:cNvSpPr>
            <a:spLocks noGrp="1" noChangeArrowheads="1"/>
          </p:cNvSpPr>
          <p:nvPr>
            <p:ph type="body" idx="1"/>
          </p:nvPr>
        </p:nvSpPr>
        <p:spPr>
          <a:xfrm>
            <a:off x="914400" y="4343400"/>
            <a:ext cx="5029200" cy="4114800"/>
          </a:xfrm>
        </p:spPr>
        <p:txBody>
          <a:bodyPr/>
          <a:lstStyle/>
          <a:p>
            <a:endParaRPr lang="zh-TW"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EC5715-BECE-4097-BC0D-4451B24FAB97}" type="slidenum">
              <a:rPr lang="zh-TW" altLang="en-US">
                <a:solidFill>
                  <a:srgbClr val="000000"/>
                </a:solidFill>
              </a:rPr>
              <a:pPr/>
              <a:t>24</a:t>
            </a:fld>
            <a:endParaRPr lang="en-US" altLang="zh-TW">
              <a:solidFill>
                <a:srgbClr val="000000"/>
              </a:solidFill>
            </a:endParaRPr>
          </a:p>
        </p:txBody>
      </p:sp>
      <p:sp>
        <p:nvSpPr>
          <p:cNvPr id="29698" name="Rectangle 2"/>
          <p:cNvSpPr>
            <a:spLocks noRot="1" noChangeArrowheads="1" noTextEdit="1"/>
          </p:cNvSpPr>
          <p:nvPr>
            <p:ph type="sldImg"/>
          </p:nvPr>
        </p:nvSpPr>
        <p:spPr>
          <a:ln/>
        </p:spPr>
      </p:sp>
      <p:sp>
        <p:nvSpPr>
          <p:cNvPr id="29699" name="Rectangle 3"/>
          <p:cNvSpPr>
            <a:spLocks noGrp="1" noChangeArrowheads="1"/>
          </p:cNvSpPr>
          <p:nvPr>
            <p:ph type="body" idx="1"/>
          </p:nvPr>
        </p:nvSpPr>
        <p:spPr>
          <a:xfrm>
            <a:off x="914400" y="4343400"/>
            <a:ext cx="5029200" cy="4114800"/>
          </a:xfrm>
        </p:spPr>
        <p:txBody>
          <a:bodyPr/>
          <a:lstStyle/>
          <a:p>
            <a:endParaRPr lang="en-US" altLang="zh-TW"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E1A078-74F0-426D-8731-251B9AAAF5C9}" type="slidenum">
              <a:rPr lang="zh-TW" altLang="en-US">
                <a:solidFill>
                  <a:srgbClr val="000000"/>
                </a:solidFill>
              </a:rPr>
              <a:pPr/>
              <a:t>25</a:t>
            </a:fld>
            <a:endParaRPr lang="en-US" altLang="zh-TW">
              <a:solidFill>
                <a:srgbClr val="000000"/>
              </a:solidFill>
            </a:endParaRPr>
          </a:p>
        </p:txBody>
      </p:sp>
      <p:sp>
        <p:nvSpPr>
          <p:cNvPr id="10242" name="Rectangle 2"/>
          <p:cNvSpPr>
            <a:spLocks noRo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ltLang="zh-TW" i="1"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F4D8FF-F0CA-4690-87DE-B1E8EB845D61}" type="datetimeFigureOut">
              <a:rPr lang="en-US" smtClean="0"/>
              <a:t>4/22/2011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F4D8FF-F0CA-4690-87DE-B1E8EB845D61}" type="datetimeFigureOut">
              <a:rPr lang="en-US" smtClean="0"/>
              <a:t>4/22/2011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F4D8FF-F0CA-4690-87DE-B1E8EB845D61}" type="datetimeFigureOut">
              <a:rPr lang="en-US" smtClean="0"/>
              <a:t>4/22/2011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F4D8FF-F0CA-4690-87DE-B1E8EB845D61}" type="datetimeFigureOut">
              <a:rPr lang="en-US" smtClean="0"/>
              <a:t>4/22/2011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F4D8FF-F0CA-4690-87DE-B1E8EB845D61}" type="datetimeFigureOut">
              <a:rPr lang="en-US" smtClean="0"/>
              <a:t>4/22/2011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F4D8FF-F0CA-4690-87DE-B1E8EB845D61}" type="datetimeFigureOut">
              <a:rPr lang="en-US" smtClean="0"/>
              <a:t>4/22/2011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4D8FF-F0CA-4690-87DE-B1E8EB845D61}" type="datetimeFigureOut">
              <a:rPr lang="en-US" smtClean="0"/>
              <a:t>4/22/2011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F4D8FF-F0CA-4690-87DE-B1E8EB845D61}" type="datetimeFigureOut">
              <a:rPr lang="en-US" smtClean="0"/>
              <a:t>4/22/2011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F4D8FF-F0CA-4690-87DE-B1E8EB845D61}" type="datetimeFigureOut">
              <a:rPr lang="en-US" smtClean="0"/>
              <a:t>4/22/2011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999E0E-0E98-462B-923F-A148473F3A8E}" type="slidenum">
              <a:rPr lang="en-US" smtClean="0"/>
              <a:t>‹#›</a:t>
            </a:fld>
            <a:endParaRPr lang="en-US"/>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F4D8FF-F0CA-4690-87DE-B1E8EB845D61}" type="datetimeFigureOut">
              <a:rPr lang="en-US" smtClean="0"/>
              <a:t>4/22/2011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F4D8FF-F0CA-4690-87DE-B1E8EB845D61}" type="datetimeFigureOut">
              <a:rPr lang="en-US" smtClean="0"/>
              <a:t>4/22/2011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999E0E-0E98-462B-923F-A148473F3A8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8877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22878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1266" name="Picture 2" descr="PE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829550" y="6248400"/>
            <a:ext cx="1085850" cy="422275"/>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DRA2_Top_Green"/>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63" y="0"/>
            <a:ext cx="9148763" cy="1858963"/>
          </a:xfrm>
          <a:prstGeom prst="rect">
            <a:avLst/>
          </a:prstGeom>
          <a:noFill/>
          <a:extLst>
            <a:ext uri="{909E8E84-426E-40DD-AFC4-6F175D3DCCD1}">
              <a14:hiddenFill xmlns:a14="http://schemas.microsoft.com/office/drawing/2010/main">
                <a:solidFill>
                  <a:srgbClr val="FFFFFF"/>
                </a:solidFill>
              </a14:hiddenFill>
            </a:ext>
          </a:extLst>
        </p:spPr>
      </p:pic>
      <p:sp>
        <p:nvSpPr>
          <p:cNvPr id="11268" name="Rectangle 4"/>
          <p:cNvSpPr>
            <a:spLocks noGrp="1" noChangeArrowheads="1"/>
          </p:cNvSpPr>
          <p:nvPr>
            <p:ph type="ctrTitle"/>
          </p:nvPr>
        </p:nvSpPr>
        <p:spPr>
          <a:xfrm>
            <a:off x="685800" y="2130425"/>
            <a:ext cx="7772400" cy="1470025"/>
          </a:xfrm>
        </p:spPr>
        <p:txBody>
          <a:bodyPr/>
          <a:lstStyle>
            <a:lvl1pPr>
              <a:defRPr/>
            </a:lvl1pPr>
          </a:lstStyle>
          <a:p>
            <a:pPr lvl="0"/>
            <a:r>
              <a:rPr lang="en-US" altLang="zh-TW" noProof="0" smtClean="0"/>
              <a:t>Click to edit Master title style</a:t>
            </a:r>
          </a:p>
        </p:txBody>
      </p:sp>
      <p:sp>
        <p:nvSpPr>
          <p:cNvPr id="11269" name="Rectangle 5"/>
          <p:cNvSpPr>
            <a:spLocks noGrp="1" noChangeArrowheads="1"/>
          </p:cNvSpPr>
          <p:nvPr>
            <p:ph type="subTitle" idx="1"/>
          </p:nvPr>
        </p:nvSpPr>
        <p:spPr>
          <a:xfrm>
            <a:off x="1371600" y="3886200"/>
            <a:ext cx="6400800" cy="1752600"/>
          </a:xfrm>
        </p:spPr>
        <p:txBody>
          <a:bodyPr/>
          <a:lstStyle>
            <a:lvl1pPr marL="0" indent="0" algn="ctr">
              <a:buFontTx/>
              <a:buNone/>
              <a:defRPr>
                <a:latin typeface="Arial Black" pitchFamily="96" charset="0"/>
              </a:defRPr>
            </a:lvl1pPr>
          </a:lstStyle>
          <a:p>
            <a:pPr lvl="0"/>
            <a:r>
              <a:rPr lang="en-US" altLang="zh-TW" noProof="0" smtClean="0"/>
              <a:t>Click to edit Master subtitle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8CF4D8FF-F0CA-4690-87DE-B1E8EB845D61}" type="datetimeFigureOut">
              <a:rPr lang="en-US" smtClean="0"/>
              <a:t>4/22/2011</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E0999E0E-0E98-462B-923F-A148473F3A8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4" name="Picture 10" descr="PEA"/>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829550" y="6248400"/>
            <a:ext cx="1085850" cy="4222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RA2_Top_Green"/>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4763" y="0"/>
            <a:ext cx="9148763" cy="1858963"/>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10668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457200" y="2286000"/>
            <a:ext cx="82296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pic>
        <p:nvPicPr>
          <p:cNvPr id="1035" name="Picture 11" descr="ReaLogDRA2"/>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76200" y="76200"/>
            <a:ext cx="2284413" cy="1552575"/>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Lst>
  <p:txStyles>
    <p:titleStyle>
      <a:lvl1pPr algn="ctr" rtl="0" fontAlgn="base">
        <a:spcBef>
          <a:spcPct val="0"/>
        </a:spcBef>
        <a:spcAft>
          <a:spcPct val="0"/>
        </a:spcAft>
        <a:defRPr sz="4000" b="1">
          <a:solidFill>
            <a:srgbClr val="009900"/>
          </a:solidFill>
          <a:latin typeface="+mj-lt"/>
          <a:ea typeface="+mj-ea"/>
          <a:cs typeface="+mj-cs"/>
        </a:defRPr>
      </a:lvl1pPr>
      <a:lvl2pPr algn="ctr" rtl="0" fontAlgn="base">
        <a:spcBef>
          <a:spcPct val="0"/>
        </a:spcBef>
        <a:spcAft>
          <a:spcPct val="0"/>
        </a:spcAft>
        <a:defRPr sz="4000" b="1">
          <a:solidFill>
            <a:srgbClr val="009900"/>
          </a:solidFill>
          <a:latin typeface="Arial Black" pitchFamily="96" charset="0"/>
          <a:cs typeface="Arial" charset="0"/>
        </a:defRPr>
      </a:lvl2pPr>
      <a:lvl3pPr algn="ctr" rtl="0" fontAlgn="base">
        <a:spcBef>
          <a:spcPct val="0"/>
        </a:spcBef>
        <a:spcAft>
          <a:spcPct val="0"/>
        </a:spcAft>
        <a:defRPr sz="4000" b="1">
          <a:solidFill>
            <a:srgbClr val="009900"/>
          </a:solidFill>
          <a:latin typeface="Arial Black" pitchFamily="96" charset="0"/>
          <a:cs typeface="Arial" charset="0"/>
        </a:defRPr>
      </a:lvl3pPr>
      <a:lvl4pPr algn="ctr" rtl="0" fontAlgn="base">
        <a:spcBef>
          <a:spcPct val="0"/>
        </a:spcBef>
        <a:spcAft>
          <a:spcPct val="0"/>
        </a:spcAft>
        <a:defRPr sz="4000" b="1">
          <a:solidFill>
            <a:srgbClr val="009900"/>
          </a:solidFill>
          <a:latin typeface="Arial Black" pitchFamily="96" charset="0"/>
          <a:cs typeface="Arial" charset="0"/>
        </a:defRPr>
      </a:lvl4pPr>
      <a:lvl5pPr algn="ctr" rtl="0" fontAlgn="base">
        <a:spcBef>
          <a:spcPct val="0"/>
        </a:spcBef>
        <a:spcAft>
          <a:spcPct val="0"/>
        </a:spcAft>
        <a:defRPr sz="4000" b="1">
          <a:solidFill>
            <a:srgbClr val="009900"/>
          </a:solidFill>
          <a:latin typeface="Arial Black" pitchFamily="96" charset="0"/>
          <a:cs typeface="Arial" charset="0"/>
        </a:defRPr>
      </a:lvl5pPr>
      <a:lvl6pPr marL="457200" algn="ctr" rtl="0" fontAlgn="base">
        <a:spcBef>
          <a:spcPct val="0"/>
        </a:spcBef>
        <a:spcAft>
          <a:spcPct val="0"/>
        </a:spcAft>
        <a:defRPr sz="4000" b="1">
          <a:solidFill>
            <a:srgbClr val="009900"/>
          </a:solidFill>
          <a:latin typeface="Arial Black" pitchFamily="96" charset="0"/>
          <a:cs typeface="Arial" charset="0"/>
        </a:defRPr>
      </a:lvl6pPr>
      <a:lvl7pPr marL="914400" algn="ctr" rtl="0" fontAlgn="base">
        <a:spcBef>
          <a:spcPct val="0"/>
        </a:spcBef>
        <a:spcAft>
          <a:spcPct val="0"/>
        </a:spcAft>
        <a:defRPr sz="4000" b="1">
          <a:solidFill>
            <a:srgbClr val="009900"/>
          </a:solidFill>
          <a:latin typeface="Arial Black" pitchFamily="96" charset="0"/>
          <a:cs typeface="Arial" charset="0"/>
        </a:defRPr>
      </a:lvl7pPr>
      <a:lvl8pPr marL="1371600" algn="ctr" rtl="0" fontAlgn="base">
        <a:spcBef>
          <a:spcPct val="0"/>
        </a:spcBef>
        <a:spcAft>
          <a:spcPct val="0"/>
        </a:spcAft>
        <a:defRPr sz="4000" b="1">
          <a:solidFill>
            <a:srgbClr val="009900"/>
          </a:solidFill>
          <a:latin typeface="Arial Black" pitchFamily="96" charset="0"/>
          <a:cs typeface="Arial" charset="0"/>
        </a:defRPr>
      </a:lvl8pPr>
      <a:lvl9pPr marL="1828800" algn="ctr" rtl="0" fontAlgn="base">
        <a:spcBef>
          <a:spcPct val="0"/>
        </a:spcBef>
        <a:spcAft>
          <a:spcPct val="0"/>
        </a:spcAft>
        <a:defRPr sz="4000" b="1">
          <a:solidFill>
            <a:srgbClr val="009900"/>
          </a:solidFill>
          <a:latin typeface="Arial Black" pitchFamily="96"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9.png"/><Relationship Id="rId10" Type="http://schemas.openxmlformats.org/officeDocument/2006/relationships/image" Target="../media/image17.jpeg"/><Relationship Id="rId4" Type="http://schemas.openxmlformats.org/officeDocument/2006/relationships/image" Target="../media/image3.png"/><Relationship Id="rId9"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What to Expect from the DRA-2</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Benefits</a:t>
            </a:r>
          </a:p>
          <a:p>
            <a:r>
              <a:rPr lang="en-US" dirty="0" smtClean="0"/>
              <a:t>Training</a:t>
            </a:r>
          </a:p>
          <a:p>
            <a:r>
              <a:rPr lang="en-US" dirty="0" smtClean="0"/>
              <a:t>Timeline</a:t>
            </a:r>
            <a:endParaRPr lang="en-US" dirty="0"/>
          </a:p>
        </p:txBody>
      </p:sp>
      <p:sp>
        <p:nvSpPr>
          <p:cNvPr id="4" name="TextBox 3"/>
          <p:cNvSpPr txBox="1"/>
          <p:nvPr/>
        </p:nvSpPr>
        <p:spPr>
          <a:xfrm>
            <a:off x="7239000" y="6148506"/>
            <a:ext cx="1905000" cy="738664"/>
          </a:xfrm>
          <a:prstGeom prst="rect">
            <a:avLst/>
          </a:prstGeom>
          <a:noFill/>
        </p:spPr>
        <p:txBody>
          <a:bodyPr wrap="square" rtlCol="0">
            <a:spAutoFit/>
          </a:bodyPr>
          <a:lstStyle/>
          <a:p>
            <a:r>
              <a:rPr lang="en-US" sz="1400" dirty="0" smtClean="0">
                <a:solidFill>
                  <a:schemeClr val="tx1">
                    <a:lumMod val="65000"/>
                    <a:lumOff val="35000"/>
                  </a:schemeClr>
                </a:solidFill>
              </a:rPr>
              <a:t>Caryn Camp</a:t>
            </a:r>
          </a:p>
          <a:p>
            <a:r>
              <a:rPr lang="en-US" sz="1400" dirty="0" smtClean="0">
                <a:solidFill>
                  <a:schemeClr val="tx1">
                    <a:lumMod val="65000"/>
                    <a:lumOff val="35000"/>
                  </a:schemeClr>
                </a:solidFill>
              </a:rPr>
              <a:t>Morrison Academy</a:t>
            </a:r>
          </a:p>
          <a:p>
            <a:r>
              <a:rPr lang="en-US" sz="1400" dirty="0" smtClean="0">
                <a:solidFill>
                  <a:schemeClr val="tx1">
                    <a:lumMod val="65000"/>
                    <a:lumOff val="35000"/>
                  </a:schemeClr>
                </a:solidFill>
              </a:rPr>
              <a:t>April PL 2011</a:t>
            </a:r>
            <a:endParaRPr lang="en-US" sz="1400" dirty="0">
              <a:solidFill>
                <a:schemeClr val="tx1">
                  <a:lumMod val="65000"/>
                  <a:lumOff val="35000"/>
                </a:schemeClr>
              </a:solidFill>
            </a:endParaRPr>
          </a:p>
        </p:txBody>
      </p:sp>
    </p:spTree>
    <p:extLst>
      <p:ext uri="{BB962C8B-B14F-4D97-AF65-F5344CB8AC3E}">
        <p14:creationId xmlns:p14="http://schemas.microsoft.com/office/powerpoint/2010/main" val="2378542484"/>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1" y="675724"/>
            <a:ext cx="6019800" cy="4429676"/>
          </a:xfrm>
        </p:spPr>
        <p:txBody>
          <a:bodyPr/>
          <a:lstStyle/>
          <a:p>
            <a:r>
              <a:rPr lang="en-US" sz="5400" dirty="0" smtClean="0"/>
              <a:t>Have you ever asked yourself…</a:t>
            </a:r>
            <a:endParaRPr lang="en-US" sz="5400" dirty="0"/>
          </a:p>
        </p:txBody>
      </p:sp>
    </p:spTree>
    <p:extLst>
      <p:ext uri="{BB962C8B-B14F-4D97-AF65-F5344CB8AC3E}">
        <p14:creationId xmlns:p14="http://schemas.microsoft.com/office/powerpoint/2010/main" val="4120762679"/>
      </p:ext>
    </p:extLst>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500" accel="50000" decel="50000" autoRev="1" fill="hold">
                                          <p:stCondLst>
                                            <p:cond delay="0"/>
                                          </p:stCondLst>
                                        </p:cTn>
                                        <p:tgtEl>
                                          <p:spTgt spid="2"/>
                                        </p:tgtEl>
                                        <p:attrNameLst>
                                          <p:attrName>ppt_x</p:attrName>
                                          <p:attrName>ppt_y</p:attrName>
                                        </p:attrNameLst>
                                      </p:cBhvr>
                                    </p:animMotion>
                                    <p:animRot by="1500000">
                                      <p:cBhvr>
                                        <p:cTn id="7" dur="250" fill="hold">
                                          <p:stCondLst>
                                            <p:cond delay="0"/>
                                          </p:stCondLst>
                                        </p:cTn>
                                        <p:tgtEl>
                                          <p:spTgt spid="2"/>
                                        </p:tgtEl>
                                        <p:attrNameLst>
                                          <p:attrName>r</p:attrName>
                                        </p:attrNameLst>
                                      </p:cBhvr>
                                    </p:animRot>
                                    <p:animRot by="-1500000">
                                      <p:cBhvr>
                                        <p:cTn id="8" dur="250" fill="hold">
                                          <p:stCondLst>
                                            <p:cond delay="250"/>
                                          </p:stCondLst>
                                        </p:cTn>
                                        <p:tgtEl>
                                          <p:spTgt spid="2"/>
                                        </p:tgtEl>
                                        <p:attrNameLst>
                                          <p:attrName>r</p:attrName>
                                        </p:attrNameLst>
                                      </p:cBhvr>
                                    </p:animRot>
                                    <p:animRot by="-1500000">
                                      <p:cBhvr>
                                        <p:cTn id="9" dur="250" fill="hold">
                                          <p:stCondLst>
                                            <p:cond delay="500"/>
                                          </p:stCondLst>
                                        </p:cTn>
                                        <p:tgtEl>
                                          <p:spTgt spid="2"/>
                                        </p:tgtEl>
                                        <p:attrNameLst>
                                          <p:attrName>r</p:attrName>
                                        </p:attrNameLst>
                                      </p:cBhvr>
                                    </p:animRot>
                                    <p:animRot by="1500000">
                                      <p:cBhvr>
                                        <p:cTn id="10" dur="250" fill="hold">
                                          <p:stCondLst>
                                            <p:cond delay="75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09443" y="1676401"/>
            <a:ext cx="7117178" cy="2667000"/>
          </a:xfrm>
        </p:spPr>
        <p:txBody>
          <a:bodyPr>
            <a:normAutofit/>
          </a:bodyPr>
          <a:lstStyle/>
          <a:p>
            <a:pPr algn="ctr"/>
            <a:r>
              <a:rPr lang="en-US" sz="4800" dirty="0" smtClean="0"/>
              <a:t>Why is half my class not paying attention?</a:t>
            </a:r>
            <a:endParaRPr lang="en-US" sz="4800" dirty="0"/>
          </a:p>
        </p:txBody>
      </p:sp>
    </p:spTree>
    <p:extLst>
      <p:ext uri="{BB962C8B-B14F-4D97-AF65-F5344CB8AC3E}">
        <p14:creationId xmlns:p14="http://schemas.microsoft.com/office/powerpoint/2010/main" val="638445409"/>
      </p:ext>
    </p:extLst>
  </p:cSld>
  <p:clrMapOvr>
    <a:masterClrMapping/>
  </p:clrMapOvr>
  <mc:AlternateContent xmlns:mc="http://schemas.openxmlformats.org/markup-compatibility/2006">
    <mc:Choice xmlns:p14="http://schemas.microsoft.com/office/powerpoint/2010/main" Requires="p14">
      <p:transition spd="slow" p14:dur="1400" advTm="4000">
        <p14:ripple/>
      </p:transition>
    </mc:Choice>
    <mc:Fallback>
      <p:transition spd="slow" advTm="4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457200"/>
            <a:ext cx="8839200" cy="6019800"/>
          </a:xfrm>
        </p:spPr>
        <p:txBody>
          <a:bodyPr>
            <a:normAutofit fontScale="92500"/>
          </a:bodyPr>
          <a:lstStyle/>
          <a:p>
            <a:pPr algn="ctr"/>
            <a:r>
              <a:rPr lang="en-US" sz="4800" dirty="0" smtClean="0"/>
              <a:t>I’m told to </a:t>
            </a:r>
          </a:p>
          <a:p>
            <a:pPr algn="ctr"/>
            <a:r>
              <a:rPr lang="en-US" sz="4800" dirty="0" smtClean="0"/>
              <a:t>“differentiate the curriculum”</a:t>
            </a:r>
          </a:p>
          <a:p>
            <a:pPr algn="ctr"/>
            <a:r>
              <a:rPr lang="en-US" sz="4800" dirty="0" smtClean="0"/>
              <a:t>… but how am I supposed to do that</a:t>
            </a:r>
            <a:r>
              <a:rPr lang="en-US" sz="4800" dirty="0" smtClean="0"/>
              <a:t>?</a:t>
            </a:r>
          </a:p>
          <a:p>
            <a:pPr algn="ctr"/>
            <a:r>
              <a:rPr lang="en-US" sz="4800" dirty="0" smtClean="0">
                <a:solidFill>
                  <a:schemeClr val="accent4">
                    <a:lumMod val="75000"/>
                  </a:schemeClr>
                </a:solidFill>
              </a:rPr>
              <a:t>OR</a:t>
            </a:r>
          </a:p>
          <a:p>
            <a:pPr algn="ctr"/>
            <a:r>
              <a:rPr lang="en-US" sz="4800" dirty="0" smtClean="0"/>
              <a:t>Does differentiation really work?</a:t>
            </a:r>
            <a:endParaRPr lang="en-US" sz="4800" dirty="0"/>
          </a:p>
        </p:txBody>
      </p:sp>
    </p:spTree>
    <p:extLst>
      <p:ext uri="{BB962C8B-B14F-4D97-AF65-F5344CB8AC3E}">
        <p14:creationId xmlns:p14="http://schemas.microsoft.com/office/powerpoint/2010/main" val="1169019965"/>
      </p:ext>
    </p:extLst>
  </p:cSld>
  <p:clrMapOvr>
    <a:masterClrMapping/>
  </p:clrMapOvr>
  <mc:AlternateContent xmlns:mc="http://schemas.openxmlformats.org/markup-compatibility/2006">
    <mc:Choice xmlns:p14="http://schemas.microsoft.com/office/powerpoint/2010/main" Requires="p14">
      <p:transition spd="slow" p14:dur="1200" advTm="7000">
        <p14:prism/>
      </p:transition>
    </mc:Choice>
    <mc:Fallback>
      <p:transition spd="slow" advTm="7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09443" y="1066800"/>
            <a:ext cx="7117178" cy="5562600"/>
          </a:xfrm>
        </p:spPr>
        <p:txBody>
          <a:bodyPr>
            <a:normAutofit/>
          </a:bodyPr>
          <a:lstStyle/>
          <a:p>
            <a:pPr algn="ctr"/>
            <a:r>
              <a:rPr lang="en-US" sz="4400" dirty="0" smtClean="0"/>
              <a:t>I have some students who can’t read at grade-level, but they don’t qualify for any extra help from ELL or Special Needs.  What am I supposed to do?</a:t>
            </a:r>
            <a:endParaRPr lang="en-US" sz="4400" dirty="0"/>
          </a:p>
        </p:txBody>
      </p:sp>
    </p:spTree>
    <p:extLst>
      <p:ext uri="{BB962C8B-B14F-4D97-AF65-F5344CB8AC3E}">
        <p14:creationId xmlns:p14="http://schemas.microsoft.com/office/powerpoint/2010/main" val="4010377948"/>
      </p:ext>
    </p:extLst>
  </p:cSld>
  <p:clrMapOvr>
    <a:masterClrMapping/>
  </p:clrMapOvr>
  <mc:AlternateContent xmlns:mc="http://schemas.openxmlformats.org/markup-compatibility/2006">
    <mc:Choice xmlns:p14="http://schemas.microsoft.com/office/powerpoint/2010/main" Requires="p14">
      <p:transition spd="slow" p14:dur="1200" advTm="9000">
        <p14:prism/>
      </p:transition>
    </mc:Choice>
    <mc:Fallback>
      <p:transition spd="slow" advTm="9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09443" y="990600"/>
            <a:ext cx="7117178" cy="5257799"/>
          </a:xfrm>
        </p:spPr>
        <p:txBody>
          <a:bodyPr>
            <a:normAutofit fontScale="92500"/>
          </a:bodyPr>
          <a:lstStyle/>
          <a:p>
            <a:pPr algn="ctr"/>
            <a:r>
              <a:rPr lang="en-US" sz="4800" dirty="0" smtClean="0"/>
              <a:t>If everyone else can read the text, why can’t those few students?  Is it because they weren’t paying attention last year?  Not trying hard enough?</a:t>
            </a:r>
            <a:endParaRPr lang="en-US" sz="4800" dirty="0"/>
          </a:p>
        </p:txBody>
      </p:sp>
    </p:spTree>
    <p:extLst>
      <p:ext uri="{BB962C8B-B14F-4D97-AF65-F5344CB8AC3E}">
        <p14:creationId xmlns:p14="http://schemas.microsoft.com/office/powerpoint/2010/main" val="3204068724"/>
      </p:ext>
    </p:extLst>
  </p:cSld>
  <p:clrMapOvr>
    <a:masterClrMapping/>
  </p:clrMapOvr>
  <mc:AlternateContent xmlns:mc="http://schemas.openxmlformats.org/markup-compatibility/2006">
    <mc:Choice xmlns:p14="http://schemas.microsoft.com/office/powerpoint/2010/main" Requires="p14">
      <p:transition spd="slow" p14:dur="1200" advTm="9000">
        <p14:prism/>
      </p:transition>
    </mc:Choice>
    <mc:Fallback>
      <p:transition spd="slow" advTm="9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09443" y="1143000"/>
            <a:ext cx="7117178" cy="5029199"/>
          </a:xfrm>
        </p:spPr>
        <p:txBody>
          <a:bodyPr>
            <a:normAutofit/>
          </a:bodyPr>
          <a:lstStyle/>
          <a:p>
            <a:pPr algn="ctr"/>
            <a:r>
              <a:rPr lang="en-US" sz="4400" dirty="0" smtClean="0"/>
              <a:t>Is it a reflection on me, as a teacher, if a student doesn’t read at grade-level by the end of the year?  Did I not do a good enough job?</a:t>
            </a:r>
            <a:endParaRPr lang="en-US" sz="4400" dirty="0"/>
          </a:p>
        </p:txBody>
      </p:sp>
    </p:spTree>
    <p:extLst>
      <p:ext uri="{BB962C8B-B14F-4D97-AF65-F5344CB8AC3E}">
        <p14:creationId xmlns:p14="http://schemas.microsoft.com/office/powerpoint/2010/main" val="1181433323"/>
      </p:ext>
    </p:extLst>
  </p:cSld>
  <p:clrMapOvr>
    <a:masterClrMapping/>
  </p:clrMapOvr>
  <mc:AlternateContent xmlns:mc="http://schemas.openxmlformats.org/markup-compatibility/2006">
    <mc:Choice xmlns:p14="http://schemas.microsoft.com/office/powerpoint/2010/main" Requires="p14">
      <p:transition spd="slow" p14:dur="1200" advTm="9000">
        <p14:prism/>
      </p:transition>
    </mc:Choice>
    <mc:Fallback>
      <p:transition spd="slow" advTm="9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981200"/>
            <a:ext cx="6934200" cy="830997"/>
          </a:xfrm>
          <a:prstGeom prst="rect">
            <a:avLst/>
          </a:prstGeom>
          <a:noFill/>
        </p:spPr>
        <p:txBody>
          <a:bodyPr wrap="square" rtlCol="0">
            <a:spAutoFit/>
          </a:bodyPr>
          <a:lstStyle/>
          <a:p>
            <a:r>
              <a:rPr lang="en-US" sz="4800" dirty="0" smtClean="0"/>
              <a:t>And the answer is…</a:t>
            </a:r>
            <a:endParaRPr lang="en-US" sz="4800" dirty="0"/>
          </a:p>
        </p:txBody>
      </p:sp>
    </p:spTree>
    <p:extLst>
      <p:ext uri="{BB962C8B-B14F-4D97-AF65-F5344CB8AC3E}">
        <p14:creationId xmlns:p14="http://schemas.microsoft.com/office/powerpoint/2010/main" val="1259644026"/>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xit" presetSubtype="0" fill="hold" grpId="0" nodeType="withEffect">
                                  <p:stCondLst>
                                    <p:cond delay="0"/>
                                  </p:stCondLst>
                                  <p:childTnLst>
                                    <p:animEffect transition="out" filter="wipe(down)">
                                      <p:cBhvr>
                                        <p:cTn id="6" dur="180" accel="50000">
                                          <p:stCondLst>
                                            <p:cond delay="1820"/>
                                          </p:stCondLst>
                                        </p:cTn>
                                        <p:tgtEl>
                                          <p:spTgt spid="2"/>
                                        </p:tgtEl>
                                      </p:cBhvr>
                                    </p:animEffect>
                                    <p:anim calcmode="lin" valueType="num">
                                      <p:cBhvr>
                                        <p:cTn id="7" dur="1822" tmFilter="0,0; 0.14,0.31; 0.43,0.73; 0.71,0.91; 1.0,1.0">
                                          <p:stCondLst>
                                            <p:cond delay="0"/>
                                          </p:stCondLst>
                                        </p:cTn>
                                        <p:tgtEl>
                                          <p:spTgt spid="2"/>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2"/>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2"/>
                                        </p:tgtEl>
                                        <p:attrNameLst>
                                          <p:attrName>ppt_y</p:attrName>
                                        </p:attrNameLst>
                                      </p:cBhvr>
                                      <p:tavLst>
                                        <p:tav tm="0">
                                          <p:val>
                                            <p:strVal val="ppt_y"/>
                                          </p:val>
                                        </p:tav>
                                        <p:tav tm="100000">
                                          <p:val>
                                            <p:strVal val="ppt_y+ppt_h"/>
                                          </p:val>
                                        </p:tav>
                                      </p:tavLst>
                                    </p:anim>
                                    <p:animScale>
                                      <p:cBhvr>
                                        <p:cTn id="14" dur="26">
                                          <p:stCondLst>
                                            <p:cond delay="620"/>
                                          </p:stCondLst>
                                        </p:cTn>
                                        <p:tgtEl>
                                          <p:spTgt spid="2"/>
                                        </p:tgtEl>
                                      </p:cBhvr>
                                      <p:to x="100000" y="60000"/>
                                    </p:animScale>
                                    <p:animScale>
                                      <p:cBhvr>
                                        <p:cTn id="15" dur="166" decel="50000">
                                          <p:stCondLst>
                                            <p:cond delay="646"/>
                                          </p:stCondLst>
                                        </p:cTn>
                                        <p:tgtEl>
                                          <p:spTgt spid="2"/>
                                        </p:tgtEl>
                                      </p:cBhvr>
                                      <p:to x="100000" y="100000"/>
                                    </p:animScale>
                                    <p:animScale>
                                      <p:cBhvr>
                                        <p:cTn id="16" dur="26">
                                          <p:stCondLst>
                                            <p:cond delay="1312"/>
                                          </p:stCondLst>
                                        </p:cTn>
                                        <p:tgtEl>
                                          <p:spTgt spid="2"/>
                                        </p:tgtEl>
                                      </p:cBhvr>
                                      <p:to x="100000" y="80000"/>
                                    </p:animScale>
                                    <p:animScale>
                                      <p:cBhvr>
                                        <p:cTn id="17" dur="166" decel="50000">
                                          <p:stCondLst>
                                            <p:cond delay="1338"/>
                                          </p:stCondLst>
                                        </p:cTn>
                                        <p:tgtEl>
                                          <p:spTgt spid="2"/>
                                        </p:tgtEl>
                                      </p:cBhvr>
                                      <p:to x="100000" y="100000"/>
                                    </p:animScale>
                                    <p:animScale>
                                      <p:cBhvr>
                                        <p:cTn id="18" dur="26">
                                          <p:stCondLst>
                                            <p:cond delay="1642"/>
                                          </p:stCondLst>
                                        </p:cTn>
                                        <p:tgtEl>
                                          <p:spTgt spid="2"/>
                                        </p:tgtEl>
                                      </p:cBhvr>
                                      <p:to x="100000" y="90000"/>
                                    </p:animScale>
                                    <p:animScale>
                                      <p:cBhvr>
                                        <p:cTn id="19" dur="166" decel="50000">
                                          <p:stCondLst>
                                            <p:cond delay="1668"/>
                                          </p:stCondLst>
                                        </p:cTn>
                                        <p:tgtEl>
                                          <p:spTgt spid="2"/>
                                        </p:tgtEl>
                                      </p:cBhvr>
                                      <p:to x="100000" y="100000"/>
                                    </p:animScale>
                                    <p:animScale>
                                      <p:cBhvr>
                                        <p:cTn id="20" dur="26">
                                          <p:stCondLst>
                                            <p:cond delay="1808"/>
                                          </p:stCondLst>
                                        </p:cTn>
                                        <p:tgtEl>
                                          <p:spTgt spid="2"/>
                                        </p:tgtEl>
                                      </p:cBhvr>
                                      <p:to x="100000" y="95000"/>
                                    </p:animScale>
                                    <p:animScale>
                                      <p:cBhvr>
                                        <p:cTn id="21" dur="166" decel="50000">
                                          <p:stCondLst>
                                            <p:cond delay="1834"/>
                                          </p:stCondLst>
                                        </p:cTn>
                                        <p:tgtEl>
                                          <p:spTgt spid="2"/>
                                        </p:tgtEl>
                                      </p:cBhvr>
                                      <p:to x="100000" y="100000"/>
                                    </p:animScale>
                                    <p:set>
                                      <p:cBhvr>
                                        <p:cTn id="22"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4800" y="1244600"/>
            <a:ext cx="6197600" cy="4775200"/>
          </a:xfrm>
          <a:prstGeom prst="rect">
            <a:avLst/>
          </a:prstGeom>
        </p:spPr>
      </p:pic>
    </p:spTree>
    <p:extLst>
      <p:ext uri="{BB962C8B-B14F-4D97-AF65-F5344CB8AC3E}">
        <p14:creationId xmlns:p14="http://schemas.microsoft.com/office/powerpoint/2010/main" val="4176745585"/>
      </p:ext>
    </p:extLst>
  </p:cSld>
  <p:clrMapOvr>
    <a:masterClrMapping/>
  </p:clrMapOvr>
  <mc:AlternateContent xmlns:mc="http://schemas.openxmlformats.org/markup-compatibility/2006">
    <mc:Choice xmlns:p14="http://schemas.microsoft.com/office/powerpoint/2010/main" Requires="p14">
      <p:transition spd="slow" p14:dur="2000" advTm="5000"/>
    </mc:Choice>
    <mc:Fallback>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fill="hold" nodeType="afterEffect">
                                  <p:stCondLst>
                                    <p:cond delay="1500"/>
                                  </p:stCondLst>
                                  <p:childTnLst>
                                    <p:animEffect transition="out" filter="fade">
                                      <p:cBhvr>
                                        <p:cTn id="6" dur="2500"/>
                                        <p:tgtEl>
                                          <p:spTgt spid="5"/>
                                        </p:tgtEl>
                                      </p:cBhvr>
                                    </p:animEffect>
                                    <p:anim calcmode="lin" valueType="num">
                                      <p:cBhvr>
                                        <p:cTn id="7" dur="25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500"/>
                                        <p:tgtEl>
                                          <p:spTgt spid="5"/>
                                        </p:tgtEl>
                                        <p:attrNameLst>
                                          <p:attrName>ppt_h</p:attrName>
                                        </p:attrNameLst>
                                      </p:cBhvr>
                                      <p:tavLst>
                                        <p:tav tm="0">
                                          <p:val>
                                            <p:strVal val="ppt_h"/>
                                          </p:val>
                                        </p:tav>
                                        <p:tav tm="100000">
                                          <p:val>
                                            <p:strVal val="ppt_h"/>
                                          </p:val>
                                        </p:tav>
                                      </p:tavLst>
                                    </p:anim>
                                    <p:set>
                                      <p:cBhvr>
                                        <p:cTn id="9" dur="1" fill="hold">
                                          <p:stCondLst>
                                            <p:cond delay="2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125113" cy="1229276"/>
          </a:xfrm>
        </p:spPr>
        <p:txBody>
          <a:bodyPr/>
          <a:lstStyle/>
          <a:p>
            <a:pPr algn="ctr">
              <a:lnSpc>
                <a:spcPct val="150000"/>
              </a:lnSpc>
            </a:pPr>
            <a:r>
              <a:rPr lang="en-US" sz="5400" dirty="0" smtClean="0"/>
              <a:t>At this time…</a:t>
            </a:r>
            <a:endParaRPr lang="en-US" sz="5400" dirty="0"/>
          </a:p>
        </p:txBody>
      </p:sp>
      <p:sp>
        <p:nvSpPr>
          <p:cNvPr id="3" name="TextBox 2"/>
          <p:cNvSpPr txBox="1"/>
          <p:nvPr/>
        </p:nvSpPr>
        <p:spPr>
          <a:xfrm>
            <a:off x="914400" y="2743200"/>
            <a:ext cx="7315200" cy="3831818"/>
          </a:xfrm>
          <a:prstGeom prst="rect">
            <a:avLst/>
          </a:prstGeom>
          <a:noFill/>
        </p:spPr>
        <p:txBody>
          <a:bodyPr wrap="square" rtlCol="0">
            <a:spAutoFit/>
          </a:bodyPr>
          <a:lstStyle/>
          <a:p>
            <a:pPr algn="ctr">
              <a:lnSpc>
                <a:spcPct val="150000"/>
              </a:lnSpc>
            </a:pPr>
            <a:r>
              <a:rPr lang="en-US" sz="5400" dirty="0">
                <a:solidFill>
                  <a:schemeClr val="accent4">
                    <a:lumMod val="75000"/>
                  </a:schemeClr>
                </a:solidFill>
              </a:rPr>
              <a:t>Be relaxed by the soft green color and the butterflies!</a:t>
            </a:r>
          </a:p>
        </p:txBody>
      </p:sp>
    </p:spTree>
    <p:extLst>
      <p:ext uri="{BB962C8B-B14F-4D97-AF65-F5344CB8AC3E}">
        <p14:creationId xmlns:p14="http://schemas.microsoft.com/office/powerpoint/2010/main" val="2570596578"/>
      </p:ext>
    </p:extLst>
  </p:cSld>
  <p:clrMapOvr>
    <a:masterClrMapping/>
  </p:clrMapOvr>
  <mc:AlternateContent xmlns:mc="http://schemas.openxmlformats.org/markup-compatibility/2006">
    <mc:Choice xmlns:p14="http://schemas.microsoft.com/office/powerpoint/2010/main"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300" fill="hold">
                                          <p:stCondLst>
                                            <p:cond delay="0"/>
                                          </p:stCondLst>
                                        </p:cTn>
                                        <p:tgtEl>
                                          <p:spTgt spid="3"/>
                                        </p:tgtEl>
                                        <p:attrNameLst>
                                          <p:attrName>r</p:attrName>
                                        </p:attrNameLst>
                                      </p:cBhvr>
                                    </p:animRot>
                                    <p:animRot by="-240000">
                                      <p:cBhvr>
                                        <p:cTn id="7" dur="600" fill="hold">
                                          <p:stCondLst>
                                            <p:cond delay="600"/>
                                          </p:stCondLst>
                                        </p:cTn>
                                        <p:tgtEl>
                                          <p:spTgt spid="3"/>
                                        </p:tgtEl>
                                        <p:attrNameLst>
                                          <p:attrName>r</p:attrName>
                                        </p:attrNameLst>
                                      </p:cBhvr>
                                    </p:animRot>
                                    <p:animRot by="240000">
                                      <p:cBhvr>
                                        <p:cTn id="8" dur="600" fill="hold">
                                          <p:stCondLst>
                                            <p:cond delay="1200"/>
                                          </p:stCondLst>
                                        </p:cTn>
                                        <p:tgtEl>
                                          <p:spTgt spid="3"/>
                                        </p:tgtEl>
                                        <p:attrNameLst>
                                          <p:attrName>r</p:attrName>
                                        </p:attrNameLst>
                                      </p:cBhvr>
                                    </p:animRot>
                                    <p:animRot by="-240000">
                                      <p:cBhvr>
                                        <p:cTn id="9" dur="600" fill="hold">
                                          <p:stCondLst>
                                            <p:cond delay="1800"/>
                                          </p:stCondLst>
                                        </p:cTn>
                                        <p:tgtEl>
                                          <p:spTgt spid="3"/>
                                        </p:tgtEl>
                                        <p:attrNameLst>
                                          <p:attrName>r</p:attrName>
                                        </p:attrNameLst>
                                      </p:cBhvr>
                                    </p:animRot>
                                    <p:animRot by="120000">
                                      <p:cBhvr>
                                        <p:cTn id="10" dur="600" fill="hold">
                                          <p:stCondLst>
                                            <p:cond delay="24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The Zone?</a:t>
            </a:r>
            <a:endParaRPr lang="en-US" dirty="0"/>
          </a:p>
        </p:txBody>
      </p:sp>
      <p:sp>
        <p:nvSpPr>
          <p:cNvPr id="3" name="Content Placeholder 2"/>
          <p:cNvSpPr>
            <a:spLocks noGrp="1"/>
          </p:cNvSpPr>
          <p:nvPr>
            <p:ph idx="1"/>
          </p:nvPr>
        </p:nvSpPr>
        <p:spPr>
          <a:xfrm>
            <a:off x="1009443" y="1807361"/>
            <a:ext cx="7125112" cy="4898239"/>
          </a:xfrm>
        </p:spPr>
        <p:txBody>
          <a:bodyPr>
            <a:normAutofit/>
          </a:bodyPr>
          <a:lstStyle/>
          <a:p>
            <a:r>
              <a:rPr lang="en-US" sz="2200" dirty="0" smtClean="0"/>
              <a:t>Think of </a:t>
            </a:r>
            <a:r>
              <a:rPr lang="en-US" sz="2200" dirty="0" smtClean="0">
                <a:solidFill>
                  <a:schemeClr val="accent4">
                    <a:lumMod val="75000"/>
                  </a:schemeClr>
                </a:solidFill>
              </a:rPr>
              <a:t>Goldilocks and the Three Bears</a:t>
            </a:r>
            <a:r>
              <a:rPr lang="en-US" sz="2200" dirty="0" smtClean="0"/>
              <a:t>.  Goldilocks didn’t choose the porridge that was too hot or too cold, the chair that was too tall or too wide, the bed that was too hard or too soft.  She chose the ones that were “just right.”</a:t>
            </a:r>
          </a:p>
          <a:p>
            <a:r>
              <a:rPr lang="en-US" sz="2200" dirty="0" smtClean="0"/>
              <a:t>Now think of </a:t>
            </a:r>
            <a:r>
              <a:rPr lang="en-US" sz="2200" dirty="0" smtClean="0">
                <a:solidFill>
                  <a:schemeClr val="accent4">
                    <a:lumMod val="75000"/>
                  </a:schemeClr>
                </a:solidFill>
              </a:rPr>
              <a:t>Goldilocks and the Three Books</a:t>
            </a:r>
            <a:r>
              <a:rPr lang="en-US" sz="2200" dirty="0" smtClean="0"/>
              <a:t>.  One is too hard, one is too easy, and one is “just right” as long as she has a little help.  </a:t>
            </a:r>
          </a:p>
          <a:p>
            <a:r>
              <a:rPr lang="en-US" sz="2200" dirty="0" smtClean="0"/>
              <a:t>If she is reading the one that is “just right” as long as she has a little help, she is in her </a:t>
            </a:r>
            <a:r>
              <a:rPr lang="en-US" sz="2200" dirty="0" smtClean="0">
                <a:solidFill>
                  <a:schemeClr val="accent4">
                    <a:lumMod val="75000"/>
                  </a:schemeClr>
                </a:solidFill>
              </a:rPr>
              <a:t>ZONE OF PROXIMAL DEVELOPMENT</a:t>
            </a:r>
            <a:r>
              <a:rPr lang="en-US" sz="2200" dirty="0" smtClean="0"/>
              <a:t>. </a:t>
            </a:r>
            <a:endParaRPr lang="en-US" sz="2200" dirty="0"/>
          </a:p>
        </p:txBody>
      </p:sp>
    </p:spTree>
    <p:extLst>
      <p:ext uri="{BB962C8B-B14F-4D97-AF65-F5344CB8AC3E}">
        <p14:creationId xmlns:p14="http://schemas.microsoft.com/office/powerpoint/2010/main" val="412835844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Zone = Instructional Level</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58438013"/>
              </p:ext>
            </p:extLst>
          </p:nvPr>
        </p:nvGraphicFramePr>
        <p:xfrm>
          <a:off x="990600" y="1828800"/>
          <a:ext cx="7124700" cy="1198880"/>
        </p:xfrm>
        <a:graphic>
          <a:graphicData uri="http://schemas.openxmlformats.org/drawingml/2006/table">
            <a:tbl>
              <a:tblPr firstRow="1" bandRow="1">
                <a:tableStyleId>{5C22544A-7EE6-4342-B048-85BDC9FD1C3A}</a:tableStyleId>
              </a:tblPr>
              <a:tblGrid>
                <a:gridCol w="2374900"/>
                <a:gridCol w="2374900"/>
                <a:gridCol w="2374900"/>
              </a:tblGrid>
              <a:tr h="370840">
                <a:tc>
                  <a:txBody>
                    <a:bodyPr/>
                    <a:lstStyle/>
                    <a:p>
                      <a:pPr algn="ctr"/>
                      <a:r>
                        <a:rPr lang="en-US" sz="2400" dirty="0" smtClean="0"/>
                        <a:t>Too hard</a:t>
                      </a:r>
                      <a:endParaRPr lang="en-US" sz="2400" dirty="0"/>
                    </a:p>
                  </a:txBody>
                  <a:tcPr/>
                </a:tc>
                <a:tc>
                  <a:txBody>
                    <a:bodyPr/>
                    <a:lstStyle/>
                    <a:p>
                      <a:pPr algn="ctr"/>
                      <a:r>
                        <a:rPr lang="en-US" sz="2400" dirty="0" smtClean="0"/>
                        <a:t>“Just right”</a:t>
                      </a:r>
                      <a:endParaRPr lang="en-US" sz="2400" dirty="0"/>
                    </a:p>
                  </a:txBody>
                  <a:tcPr/>
                </a:tc>
                <a:tc>
                  <a:txBody>
                    <a:bodyPr/>
                    <a:lstStyle/>
                    <a:p>
                      <a:pPr algn="ctr"/>
                      <a:r>
                        <a:rPr lang="en-US" sz="2400" dirty="0" smtClean="0"/>
                        <a:t>Too</a:t>
                      </a:r>
                      <a:r>
                        <a:rPr lang="en-US" sz="2400" baseline="0" dirty="0" smtClean="0"/>
                        <a:t> easy</a:t>
                      </a:r>
                      <a:endParaRPr lang="en-US" sz="2400" dirty="0"/>
                    </a:p>
                  </a:txBody>
                  <a:tcPr/>
                </a:tc>
              </a:tr>
              <a:tr h="370840">
                <a:tc>
                  <a:txBody>
                    <a:bodyPr/>
                    <a:lstStyle/>
                    <a:p>
                      <a:pPr algn="ctr"/>
                      <a:r>
                        <a:rPr lang="en-US" dirty="0" smtClean="0"/>
                        <a:t>Frustration Level</a:t>
                      </a:r>
                      <a:endParaRPr lang="en-US" dirty="0"/>
                    </a:p>
                  </a:txBody>
                  <a:tcPr/>
                </a:tc>
                <a:tc>
                  <a:txBody>
                    <a:bodyPr/>
                    <a:lstStyle/>
                    <a:p>
                      <a:pPr algn="ctr"/>
                      <a:r>
                        <a:rPr lang="en-US" dirty="0" smtClean="0"/>
                        <a:t>Instructional Level</a:t>
                      </a:r>
                      <a:endParaRPr lang="en-US" dirty="0"/>
                    </a:p>
                  </a:txBody>
                  <a:tcPr>
                    <a:solidFill>
                      <a:schemeClr val="bg2"/>
                    </a:solidFill>
                  </a:tcPr>
                </a:tc>
                <a:tc>
                  <a:txBody>
                    <a:bodyPr/>
                    <a:lstStyle/>
                    <a:p>
                      <a:pPr algn="ctr"/>
                      <a:r>
                        <a:rPr lang="en-US" dirty="0" smtClean="0"/>
                        <a:t>Independent Level</a:t>
                      </a:r>
                      <a:endParaRPr lang="en-US" dirty="0"/>
                    </a:p>
                  </a:txBody>
                  <a:tcPr/>
                </a:tc>
              </a:tr>
              <a:tr h="370840">
                <a:tc>
                  <a:txBody>
                    <a:bodyPr/>
                    <a:lstStyle/>
                    <a:p>
                      <a:pPr algn="ctr"/>
                      <a:r>
                        <a:rPr lang="en-US" dirty="0" smtClean="0"/>
                        <a:t>≤ 89% </a:t>
                      </a:r>
                      <a:endParaRPr lang="en-US" dirty="0"/>
                    </a:p>
                  </a:txBody>
                  <a:tcPr/>
                </a:tc>
                <a:tc>
                  <a:txBody>
                    <a:bodyPr/>
                    <a:lstStyle/>
                    <a:p>
                      <a:pPr algn="ctr"/>
                      <a:r>
                        <a:rPr lang="en-US" dirty="0" smtClean="0"/>
                        <a:t>90 – 94%</a:t>
                      </a:r>
                      <a:endParaRPr lang="en-US" dirty="0"/>
                    </a:p>
                  </a:txBody>
                  <a:tcPr>
                    <a:solidFill>
                      <a:schemeClr val="bg2"/>
                    </a:solidFill>
                  </a:tcPr>
                </a:tc>
                <a:tc>
                  <a:txBody>
                    <a:bodyPr/>
                    <a:lstStyle/>
                    <a:p>
                      <a:pPr algn="ctr"/>
                      <a:r>
                        <a:rPr lang="en-US" dirty="0" smtClean="0"/>
                        <a:t>≥95%</a:t>
                      </a:r>
                      <a:endParaRPr lang="en-US" dirty="0"/>
                    </a:p>
                  </a:txBody>
                  <a:tcPr/>
                </a:tc>
              </a:tr>
            </a:tbl>
          </a:graphicData>
        </a:graphic>
      </p:graphicFrame>
      <p:sp>
        <p:nvSpPr>
          <p:cNvPr id="5" name="TextBox 4"/>
          <p:cNvSpPr txBox="1"/>
          <p:nvPr/>
        </p:nvSpPr>
        <p:spPr>
          <a:xfrm>
            <a:off x="0" y="5132219"/>
            <a:ext cx="9144000" cy="1954381"/>
          </a:xfrm>
          <a:prstGeom prst="rect">
            <a:avLst/>
          </a:prstGeom>
          <a:noFill/>
        </p:spPr>
        <p:txBody>
          <a:bodyPr wrap="square" rtlCol="0">
            <a:spAutoFit/>
          </a:bodyPr>
          <a:lstStyle/>
          <a:p>
            <a:r>
              <a:rPr lang="en-US" dirty="0" smtClean="0"/>
              <a:t>NOTE:  </a:t>
            </a:r>
            <a:r>
              <a:rPr lang="en-US" sz="1700" dirty="0" smtClean="0"/>
              <a:t>It is possible that a </a:t>
            </a:r>
            <a:r>
              <a:rPr lang="en-US" sz="1700" dirty="0"/>
              <a:t>student may be able to read 90 – </a:t>
            </a:r>
            <a:r>
              <a:rPr lang="en-US" sz="1700" dirty="0" smtClean="0"/>
              <a:t>94% </a:t>
            </a:r>
            <a:r>
              <a:rPr lang="en-US" sz="1700" dirty="0"/>
              <a:t>of the words in the text without having adequate comprehension of the text. If that is the case, the instructional level would be decreased to a simpler level of text.  Even </a:t>
            </a:r>
            <a:r>
              <a:rPr lang="en-US" sz="1700" dirty="0" smtClean="0"/>
              <a:t>though the </a:t>
            </a:r>
            <a:r>
              <a:rPr lang="en-US" sz="1700" dirty="0"/>
              <a:t>student would </a:t>
            </a:r>
            <a:r>
              <a:rPr lang="en-US" sz="1700" dirty="0" smtClean="0"/>
              <a:t>then be </a:t>
            </a:r>
            <a:r>
              <a:rPr lang="en-US" sz="1700" dirty="0"/>
              <a:t>able to read over 95% of the words in the text, there has to be comprehension of what one is reading.  </a:t>
            </a:r>
            <a:r>
              <a:rPr lang="en-US" sz="1700" dirty="0" smtClean="0"/>
              <a:t>For that student, the </a:t>
            </a:r>
            <a:r>
              <a:rPr lang="en-US" sz="1700" dirty="0"/>
              <a:t>instructional </a:t>
            </a:r>
            <a:r>
              <a:rPr lang="en-US" sz="1700" dirty="0" smtClean="0"/>
              <a:t>focus would </a:t>
            </a:r>
            <a:r>
              <a:rPr lang="en-US" sz="1700" dirty="0"/>
              <a:t>be on improving comprehension strategies.</a:t>
            </a:r>
          </a:p>
          <a:p>
            <a:endParaRPr lang="en-US" dirty="0"/>
          </a:p>
        </p:txBody>
      </p:sp>
      <p:sp>
        <p:nvSpPr>
          <p:cNvPr id="6" name="TextBox 5"/>
          <p:cNvSpPr txBox="1"/>
          <p:nvPr/>
        </p:nvSpPr>
        <p:spPr>
          <a:xfrm>
            <a:off x="0" y="3505200"/>
            <a:ext cx="9144000" cy="1200329"/>
          </a:xfrm>
          <a:prstGeom prst="rect">
            <a:avLst/>
          </a:prstGeom>
          <a:noFill/>
        </p:spPr>
        <p:txBody>
          <a:bodyPr wrap="square" rtlCol="0">
            <a:spAutoFit/>
          </a:bodyPr>
          <a:lstStyle/>
          <a:p>
            <a:r>
              <a:rPr lang="en-US" dirty="0"/>
              <a:t>The Zone of Proximal Development, for Reading Instruction, is the student’s “instructional level.”  </a:t>
            </a:r>
            <a:r>
              <a:rPr lang="en-US" dirty="0" smtClean="0"/>
              <a:t>This is when the student can read 90 – 94% of the words in the text with comprehension.</a:t>
            </a:r>
            <a:endParaRPr lang="en-US" dirty="0"/>
          </a:p>
          <a:p>
            <a:endParaRPr lang="en-US" dirty="0"/>
          </a:p>
        </p:txBody>
      </p:sp>
    </p:spTree>
    <p:extLst>
      <p:ext uri="{BB962C8B-B14F-4D97-AF65-F5344CB8AC3E}">
        <p14:creationId xmlns:p14="http://schemas.microsoft.com/office/powerpoint/2010/main" val="782280046"/>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56339822"/>
              </p:ext>
            </p:extLst>
          </p:nvPr>
        </p:nvGraphicFramePr>
        <p:xfrm>
          <a:off x="1" y="0"/>
          <a:ext cx="9143999" cy="6813550"/>
        </p:xfrm>
        <a:graphic>
          <a:graphicData uri="http://schemas.openxmlformats.org/drawingml/2006/table">
            <a:tbl>
              <a:tblPr/>
              <a:tblGrid>
                <a:gridCol w="795662"/>
                <a:gridCol w="734457"/>
                <a:gridCol w="3725881"/>
                <a:gridCol w="3887999"/>
              </a:tblGrid>
              <a:tr h="1855304">
                <a:tc>
                  <a:txBody>
                    <a:bodyPr/>
                    <a:lstStyle/>
                    <a:p>
                      <a:pPr marL="0" marR="0">
                        <a:lnSpc>
                          <a:spcPct val="115000"/>
                        </a:lnSpc>
                        <a:spcBef>
                          <a:spcPts val="0"/>
                        </a:spcBef>
                        <a:spcAft>
                          <a:spcPts val="0"/>
                        </a:spcAft>
                      </a:pPr>
                      <a:r>
                        <a:rPr lang="en-US" sz="2100" dirty="0">
                          <a:latin typeface="Calibri"/>
                          <a:ea typeface="PMingLiU"/>
                          <a:cs typeface="Times New Roman"/>
                        </a:rPr>
                        <a:t>95-100%</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lnSpc>
                          <a:spcPct val="115000"/>
                        </a:lnSpc>
                        <a:spcBef>
                          <a:spcPts val="0"/>
                        </a:spcBef>
                        <a:spcAft>
                          <a:spcPts val="0"/>
                        </a:spcAft>
                      </a:pPr>
                      <a:r>
                        <a:rPr lang="en-US" sz="2100" b="1" dirty="0">
                          <a:solidFill>
                            <a:schemeClr val="accent4">
                              <a:lumMod val="75000"/>
                            </a:schemeClr>
                          </a:solidFill>
                          <a:latin typeface="Calibri"/>
                          <a:ea typeface="PMingLiU"/>
                          <a:cs typeface="Times New Roman"/>
                        </a:rPr>
                        <a:t>Independent Level</a:t>
                      </a:r>
                      <a:endParaRPr lang="en-US" sz="2100" dirty="0">
                        <a:solidFill>
                          <a:schemeClr val="accent4">
                            <a:lumMod val="75000"/>
                          </a:schemeClr>
                        </a:solidFill>
                        <a:latin typeface="Calibri"/>
                        <a:ea typeface="PMingLiU"/>
                        <a:cs typeface="Times New Roman"/>
                      </a:endParaRPr>
                    </a:p>
                  </a:txBody>
                  <a:tcPr marL="43214" marR="43214"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100" dirty="0">
                          <a:latin typeface="Calibri"/>
                          <a:ea typeface="PMingLiU"/>
                          <a:cs typeface="Times New Roman"/>
                        </a:rPr>
                        <a:t>The reading level of the text is easy enough for the student to read that he/she can read it independently.</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100" dirty="0">
                          <a:latin typeface="Calibri"/>
                          <a:ea typeface="PMingLiU"/>
                          <a:cs typeface="Times New Roman"/>
                        </a:rPr>
                        <a:t>Reading this level will not result in student increasing his/her reading level.  Reading this level will increase the student’s level of confidence and enjoyment with reading.  </a:t>
                      </a:r>
                      <a:r>
                        <a:rPr lang="en-US" sz="1800" dirty="0">
                          <a:latin typeface="Calibri"/>
                          <a:ea typeface="PMingLiU"/>
                          <a:cs typeface="Times New Roman"/>
                        </a:rPr>
                        <a:t>(“Learning” will be related to the content and comprehension of the content, but not related to increasing one’s reading level.)</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4348">
                <a:tc>
                  <a:txBody>
                    <a:bodyPr/>
                    <a:lstStyle/>
                    <a:p>
                      <a:pPr marL="0" marR="0">
                        <a:lnSpc>
                          <a:spcPct val="115000"/>
                        </a:lnSpc>
                        <a:spcBef>
                          <a:spcPts val="0"/>
                        </a:spcBef>
                        <a:spcAft>
                          <a:spcPts val="0"/>
                        </a:spcAft>
                      </a:pPr>
                      <a:r>
                        <a:rPr lang="en-US" sz="2100">
                          <a:latin typeface="Calibri"/>
                          <a:ea typeface="PMingLiU"/>
                          <a:cs typeface="Times New Roman"/>
                        </a:rPr>
                        <a:t>90-94%</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lnSpc>
                          <a:spcPct val="115000"/>
                        </a:lnSpc>
                        <a:spcBef>
                          <a:spcPts val="0"/>
                        </a:spcBef>
                        <a:spcAft>
                          <a:spcPts val="0"/>
                        </a:spcAft>
                      </a:pPr>
                      <a:r>
                        <a:rPr lang="en-US" sz="2100" b="1" dirty="0">
                          <a:solidFill>
                            <a:schemeClr val="accent4">
                              <a:lumMod val="75000"/>
                            </a:schemeClr>
                          </a:solidFill>
                          <a:latin typeface="Calibri"/>
                          <a:ea typeface="PMingLiU"/>
                          <a:cs typeface="Times New Roman"/>
                        </a:rPr>
                        <a:t>Instructional level</a:t>
                      </a:r>
                      <a:endParaRPr lang="en-US" sz="2100" dirty="0">
                        <a:solidFill>
                          <a:schemeClr val="accent4">
                            <a:lumMod val="75000"/>
                          </a:schemeClr>
                        </a:solidFill>
                        <a:latin typeface="Calibri"/>
                        <a:ea typeface="PMingLiU"/>
                        <a:cs typeface="Times New Roman"/>
                      </a:endParaRPr>
                    </a:p>
                  </a:txBody>
                  <a:tcPr marL="43214" marR="43214"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100" dirty="0">
                          <a:latin typeface="Calibri"/>
                          <a:ea typeface="PMingLiU"/>
                          <a:cs typeface="Times New Roman"/>
                        </a:rPr>
                        <a:t>The reading level of the text is challenging, but success is achievable with guidance.  </a:t>
                      </a:r>
                      <a:r>
                        <a:rPr lang="en-US" sz="2100" b="1" dirty="0">
                          <a:latin typeface="Calibri"/>
                          <a:ea typeface="PMingLiU"/>
                          <a:cs typeface="Times New Roman"/>
                        </a:rPr>
                        <a:t>This is the level that </a:t>
                      </a:r>
                      <a:r>
                        <a:rPr lang="en-US" sz="2100" b="1" dirty="0" smtClean="0">
                          <a:latin typeface="Calibri"/>
                          <a:ea typeface="PMingLiU"/>
                          <a:cs typeface="Times New Roman"/>
                        </a:rPr>
                        <a:t>would </a:t>
                      </a:r>
                      <a:r>
                        <a:rPr lang="en-US" sz="2100" b="1" dirty="0">
                          <a:latin typeface="Calibri"/>
                          <a:ea typeface="PMingLiU"/>
                          <a:cs typeface="Times New Roman"/>
                        </a:rPr>
                        <a:t>be used during Guided Reading groups.</a:t>
                      </a:r>
                      <a:endParaRPr lang="en-US" sz="2100" dirty="0">
                        <a:latin typeface="Calibri"/>
                        <a:ea typeface="PMingLiU"/>
                        <a:cs typeface="Times New Roman"/>
                      </a:endParaRP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100" b="1" dirty="0">
                          <a:solidFill>
                            <a:schemeClr val="accent4">
                              <a:lumMod val="75000"/>
                            </a:schemeClr>
                          </a:solidFill>
                          <a:latin typeface="Calibri"/>
                          <a:ea typeface="PMingLiU"/>
                          <a:cs typeface="Times New Roman"/>
                        </a:rPr>
                        <a:t>Zone of Proximal Development:  </a:t>
                      </a:r>
                      <a:endParaRPr lang="en-US" sz="2100" dirty="0">
                        <a:solidFill>
                          <a:schemeClr val="accent4">
                            <a:lumMod val="75000"/>
                          </a:schemeClr>
                        </a:solidFill>
                        <a:latin typeface="Calibri"/>
                        <a:ea typeface="PMingLiU"/>
                        <a:cs typeface="Times New Roman"/>
                      </a:endParaRPr>
                    </a:p>
                    <a:p>
                      <a:pPr marL="0" marR="0">
                        <a:lnSpc>
                          <a:spcPct val="115000"/>
                        </a:lnSpc>
                        <a:spcBef>
                          <a:spcPts val="0"/>
                        </a:spcBef>
                        <a:spcAft>
                          <a:spcPts val="0"/>
                        </a:spcAft>
                      </a:pPr>
                      <a:r>
                        <a:rPr lang="en-US" sz="2100" dirty="0">
                          <a:latin typeface="Calibri"/>
                          <a:ea typeface="PMingLiU"/>
                          <a:cs typeface="Times New Roman"/>
                        </a:rPr>
                        <a:t>This is where learning will occur with appropriate scaffolding.</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4348">
                <a:tc>
                  <a:txBody>
                    <a:bodyPr/>
                    <a:lstStyle/>
                    <a:p>
                      <a:pPr marL="0" marR="0">
                        <a:lnSpc>
                          <a:spcPct val="115000"/>
                        </a:lnSpc>
                        <a:spcBef>
                          <a:spcPts val="0"/>
                        </a:spcBef>
                        <a:spcAft>
                          <a:spcPts val="0"/>
                        </a:spcAft>
                      </a:pPr>
                      <a:r>
                        <a:rPr lang="en-US" sz="2100" dirty="0">
                          <a:latin typeface="Calibri"/>
                          <a:ea typeface="PMingLiU"/>
                          <a:cs typeface="Times New Roman"/>
                        </a:rPr>
                        <a:t>89% or less</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lnSpc>
                          <a:spcPct val="115000"/>
                        </a:lnSpc>
                        <a:spcBef>
                          <a:spcPts val="0"/>
                        </a:spcBef>
                        <a:spcAft>
                          <a:spcPts val="0"/>
                        </a:spcAft>
                      </a:pPr>
                      <a:r>
                        <a:rPr lang="en-US" sz="2100" b="1" dirty="0">
                          <a:solidFill>
                            <a:schemeClr val="accent4">
                              <a:lumMod val="75000"/>
                            </a:schemeClr>
                          </a:solidFill>
                          <a:latin typeface="Calibri"/>
                          <a:ea typeface="PMingLiU"/>
                          <a:cs typeface="Times New Roman"/>
                        </a:rPr>
                        <a:t>Frustration Level</a:t>
                      </a:r>
                      <a:endParaRPr lang="en-US" sz="2100" dirty="0">
                        <a:solidFill>
                          <a:schemeClr val="accent4">
                            <a:lumMod val="75000"/>
                          </a:schemeClr>
                        </a:solidFill>
                        <a:latin typeface="Calibri"/>
                        <a:ea typeface="PMingLiU"/>
                        <a:cs typeface="Times New Roman"/>
                      </a:endParaRPr>
                    </a:p>
                  </a:txBody>
                  <a:tcPr marL="43214" marR="43214"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100" dirty="0">
                          <a:latin typeface="Calibri"/>
                          <a:ea typeface="PMingLiU"/>
                          <a:cs typeface="Times New Roman"/>
                        </a:rPr>
                        <a:t>The reading level of the text is too difficult, and will most likely result in the student feeling frustrated and discouraged about his/her reading ability.</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100" dirty="0">
                          <a:latin typeface="Calibri"/>
                          <a:ea typeface="PMingLiU"/>
                          <a:cs typeface="Times New Roman"/>
                        </a:rPr>
                        <a:t>Reading this level will not result in student increasing his/her reading level.</a:t>
                      </a:r>
                    </a:p>
                  </a:txBody>
                  <a:tcPr marL="43214" marR="432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3200"/>
            <a:ext cx="7125113" cy="924475"/>
          </a:xfrm>
        </p:spPr>
        <p:txBody>
          <a:bodyPr/>
          <a:lstStyle/>
          <a:p>
            <a:r>
              <a:rPr lang="en-US" dirty="0" smtClean="0"/>
              <a:t>What Differentiation won’t do…</a:t>
            </a:r>
            <a:endParaRPr lang="en-US" dirty="0"/>
          </a:p>
        </p:txBody>
      </p:sp>
    </p:spTree>
    <p:extLst>
      <p:ext uri="{BB962C8B-B14F-4D97-AF65-F5344CB8AC3E}">
        <p14:creationId xmlns:p14="http://schemas.microsoft.com/office/powerpoint/2010/main" val="1725066002"/>
      </p:ext>
    </p:extLst>
  </p:cSld>
  <p:clrMapOvr>
    <a:masterClrMapping/>
  </p:clrMapOvr>
  <mc:AlternateContent xmlns:mc="http://schemas.openxmlformats.org/markup-compatibility/2006">
    <mc:Choice xmlns:p14="http://schemas.microsoft.com/office/powerpoint/2010/main" Requires="p14">
      <p:transition spd="slow" p14:dur="2000" advTm="4000">
        <p14:prism isContent="1"/>
      </p:transition>
    </mc:Choice>
    <mc:Fallback>
      <p:transition spd="slow" advTm="4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239000" cy="5724644"/>
          </a:xfrm>
          <a:prstGeom prst="rect">
            <a:avLst/>
          </a:prstGeom>
          <a:noFill/>
        </p:spPr>
        <p:txBody>
          <a:bodyPr wrap="square" rtlCol="0">
            <a:spAutoFit/>
          </a:bodyPr>
          <a:lstStyle/>
          <a:p>
            <a:endParaRPr lang="en-US" dirty="0" smtClean="0"/>
          </a:p>
          <a:p>
            <a:r>
              <a:rPr lang="en-US" sz="2400" dirty="0" smtClean="0"/>
              <a:t>No matter how much differentiation is provided by the teacher, </a:t>
            </a:r>
            <a:r>
              <a:rPr lang="en-US" sz="2400" u="sng" dirty="0" smtClean="0"/>
              <a:t>the reading level of the text is not going to change</a:t>
            </a:r>
            <a:r>
              <a:rPr lang="en-US" sz="2400" dirty="0" smtClean="0"/>
              <a:t>.  For some students, that reading level will be at their “frustration level.” For other students, that reading level will be at their “independent level.”  For the students in these two categories, this text will not help improve their reading level</a:t>
            </a:r>
            <a:r>
              <a:rPr lang="en-US" sz="2400" dirty="0" smtClean="0"/>
              <a:t>.</a:t>
            </a:r>
          </a:p>
          <a:p>
            <a:endParaRPr lang="en-US" sz="2400" dirty="0"/>
          </a:p>
          <a:p>
            <a:r>
              <a:rPr lang="en-US" sz="2400" dirty="0" smtClean="0">
                <a:solidFill>
                  <a:schemeClr val="accent4">
                    <a:lumMod val="75000"/>
                  </a:schemeClr>
                </a:solidFill>
              </a:rPr>
              <a:t>This is the problem with using one text for the whole class.</a:t>
            </a:r>
            <a:endParaRPr lang="en-US" sz="2400" dirty="0">
              <a:solidFill>
                <a:schemeClr val="accent4">
                  <a:lumMod val="75000"/>
                </a:schemeClr>
              </a:solidFill>
            </a:endParaRPr>
          </a:p>
          <a:p>
            <a:endParaRPr lang="en-US" sz="2400" dirty="0" smtClean="0"/>
          </a:p>
          <a:p>
            <a:endParaRPr lang="en-US" dirty="0" smtClean="0"/>
          </a:p>
          <a:p>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3200"/>
            <a:ext cx="7125113" cy="924475"/>
          </a:xfrm>
        </p:spPr>
        <p:txBody>
          <a:bodyPr/>
          <a:lstStyle/>
          <a:p>
            <a:r>
              <a:rPr lang="en-US" dirty="0" smtClean="0"/>
              <a:t>What Differentiation will do…</a:t>
            </a:r>
            <a:endParaRPr lang="en-US" dirty="0"/>
          </a:p>
        </p:txBody>
      </p:sp>
    </p:spTree>
    <p:extLst>
      <p:ext uri="{BB962C8B-B14F-4D97-AF65-F5344CB8AC3E}">
        <p14:creationId xmlns:p14="http://schemas.microsoft.com/office/powerpoint/2010/main" val="1265654349"/>
      </p:ext>
    </p:extLst>
  </p:cSld>
  <p:clrMapOvr>
    <a:masterClrMapping/>
  </p:clrMapOvr>
  <mc:AlternateContent xmlns:mc="http://schemas.openxmlformats.org/markup-compatibility/2006">
    <mc:Choice xmlns:p14="http://schemas.microsoft.com/office/powerpoint/2010/main" Requires="p14">
      <p:transition spd="slow" p14:dur="2000" advTm="4000">
        <p14:prism isContent="1"/>
      </p:transition>
    </mc:Choice>
    <mc:Fallback>
      <p:transition spd="slow" advTm="4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914400"/>
            <a:ext cx="7125112" cy="5562600"/>
          </a:xfrm>
        </p:spPr>
        <p:txBody>
          <a:bodyPr>
            <a:normAutofit lnSpcReduction="10000"/>
          </a:bodyPr>
          <a:lstStyle/>
          <a:p>
            <a:pPr marL="0" indent="0">
              <a:buNone/>
            </a:pPr>
            <a:r>
              <a:rPr lang="en-US" sz="2400" dirty="0" smtClean="0">
                <a:solidFill>
                  <a:schemeClr val="tx1"/>
                </a:solidFill>
              </a:rPr>
              <a:t>Differentiation will </a:t>
            </a:r>
            <a:r>
              <a:rPr lang="en-US" sz="2400" dirty="0">
                <a:solidFill>
                  <a:schemeClr val="tx1"/>
                </a:solidFill>
              </a:rPr>
              <a:t>allow all students to learn something about the topic, or about comprehension strategies, or about language skills such as the use of metaphors and similes.  </a:t>
            </a:r>
            <a:endParaRPr lang="en-US" sz="2400" dirty="0" smtClean="0">
              <a:solidFill>
                <a:schemeClr val="tx1"/>
              </a:solidFill>
            </a:endParaRPr>
          </a:p>
          <a:p>
            <a:pPr marL="0" indent="0">
              <a:buNone/>
            </a:pPr>
            <a:endParaRPr lang="en-US" sz="1700" dirty="0">
              <a:solidFill>
                <a:schemeClr val="tx1"/>
              </a:solidFill>
            </a:endParaRPr>
          </a:p>
          <a:p>
            <a:pPr marL="0" indent="0">
              <a:buNone/>
            </a:pPr>
            <a:r>
              <a:rPr lang="en-US" sz="2400" dirty="0" smtClean="0">
                <a:solidFill>
                  <a:schemeClr val="tx1"/>
                </a:solidFill>
              </a:rPr>
              <a:t>For </a:t>
            </a:r>
            <a:r>
              <a:rPr lang="en-US" sz="2400" dirty="0">
                <a:solidFill>
                  <a:schemeClr val="tx1"/>
                </a:solidFill>
              </a:rPr>
              <a:t>some students, this will require the text be read out loud to them so that they may use their “listening comprehension.”  </a:t>
            </a:r>
            <a:endParaRPr lang="en-US" sz="2400" dirty="0" smtClean="0">
              <a:solidFill>
                <a:schemeClr val="tx1"/>
              </a:solidFill>
            </a:endParaRPr>
          </a:p>
          <a:p>
            <a:pPr marL="0" indent="0">
              <a:buNone/>
            </a:pPr>
            <a:endParaRPr lang="en-US" sz="1700" dirty="0">
              <a:solidFill>
                <a:schemeClr val="tx1"/>
              </a:solidFill>
            </a:endParaRPr>
          </a:p>
          <a:p>
            <a:pPr marL="0" indent="0">
              <a:buNone/>
            </a:pPr>
            <a:r>
              <a:rPr lang="en-US" sz="2400" dirty="0" smtClean="0">
                <a:solidFill>
                  <a:schemeClr val="tx1"/>
                </a:solidFill>
              </a:rPr>
              <a:t>For </a:t>
            </a:r>
            <a:r>
              <a:rPr lang="en-US" sz="2400" dirty="0">
                <a:solidFill>
                  <a:schemeClr val="tx1"/>
                </a:solidFill>
              </a:rPr>
              <a:t>many students with learning disabilities, their reading level would be quite high if it were based solely on their ability to comprehend, and not on their ability to decode</a:t>
            </a:r>
            <a:r>
              <a:rPr lang="en-US" dirty="0"/>
              <a:t>.</a:t>
            </a:r>
          </a:p>
          <a:p>
            <a:endParaRPr lang="en-US" dirty="0"/>
          </a:p>
        </p:txBody>
      </p:sp>
    </p:spTree>
    <p:extLst>
      <p:ext uri="{BB962C8B-B14F-4D97-AF65-F5344CB8AC3E}">
        <p14:creationId xmlns:p14="http://schemas.microsoft.com/office/powerpoint/2010/main" val="2246371611"/>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Here’s the problem:</a:t>
            </a:r>
            <a:endParaRPr lang="en-US" dirty="0"/>
          </a:p>
        </p:txBody>
      </p:sp>
      <p:sp>
        <p:nvSpPr>
          <p:cNvPr id="3" name="Content Placeholder 2"/>
          <p:cNvSpPr>
            <a:spLocks noGrp="1"/>
          </p:cNvSpPr>
          <p:nvPr>
            <p:ph idx="1"/>
          </p:nvPr>
        </p:nvSpPr>
        <p:spPr/>
        <p:txBody>
          <a:bodyPr/>
          <a:lstStyle/>
          <a:p>
            <a:pPr marL="0" indent="0">
              <a:lnSpc>
                <a:spcPts val="3200"/>
              </a:lnSpc>
              <a:buNone/>
            </a:pPr>
            <a:r>
              <a:rPr lang="en-US" sz="2400" dirty="0" smtClean="0">
                <a:solidFill>
                  <a:schemeClr val="tx1"/>
                </a:solidFill>
              </a:rPr>
              <a:t>If the </a:t>
            </a:r>
            <a:r>
              <a:rPr lang="en-US" sz="2400" dirty="0">
                <a:solidFill>
                  <a:schemeClr val="tx1"/>
                </a:solidFill>
              </a:rPr>
              <a:t>goal is to improve a student’s reading level, then the text must be at his/her “instructional level,” and that will not be the same for everyone in the class</a:t>
            </a:r>
            <a:r>
              <a:rPr lang="en-US" sz="2400" b="1" dirty="0" smtClean="0"/>
              <a:t>.</a:t>
            </a:r>
            <a:endParaRPr lang="en-US" sz="2400" b="1" dirty="0"/>
          </a:p>
          <a:p>
            <a:endParaRPr lang="en-US" dirty="0"/>
          </a:p>
        </p:txBody>
      </p:sp>
    </p:spTree>
    <p:extLst>
      <p:ext uri="{BB962C8B-B14F-4D97-AF65-F5344CB8AC3E}">
        <p14:creationId xmlns:p14="http://schemas.microsoft.com/office/powerpoint/2010/main" val="255719689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Here’s (part of) the solution:</a:t>
            </a:r>
            <a:endParaRPr lang="en-US" dirty="0"/>
          </a:p>
        </p:txBody>
      </p:sp>
      <p:sp>
        <p:nvSpPr>
          <p:cNvPr id="3" name="Content Placeholder 2"/>
          <p:cNvSpPr>
            <a:spLocks noGrp="1"/>
          </p:cNvSpPr>
          <p:nvPr>
            <p:ph idx="1"/>
          </p:nvPr>
        </p:nvSpPr>
        <p:spPr>
          <a:xfrm>
            <a:off x="1009443" y="1807361"/>
            <a:ext cx="7125112" cy="4745839"/>
          </a:xfrm>
        </p:spPr>
        <p:txBody>
          <a:bodyPr>
            <a:normAutofit/>
          </a:bodyPr>
          <a:lstStyle/>
          <a:p>
            <a:pPr>
              <a:buFont typeface="+mj-lt"/>
              <a:buAutoNum type="arabicPeriod"/>
            </a:pPr>
            <a:r>
              <a:rPr lang="en-US" sz="2400" dirty="0" smtClean="0"/>
              <a:t>Assess the student’s reading level    </a:t>
            </a:r>
            <a:r>
              <a:rPr lang="en-US" sz="2400" dirty="0" smtClean="0">
                <a:solidFill>
                  <a:schemeClr val="accent4">
                    <a:lumMod val="75000"/>
                  </a:schemeClr>
                </a:solidFill>
              </a:rPr>
              <a:t>(2011-2012)</a:t>
            </a:r>
          </a:p>
          <a:p>
            <a:pPr>
              <a:buFont typeface="+mj-lt"/>
              <a:buAutoNum type="arabicPeriod"/>
            </a:pPr>
            <a:r>
              <a:rPr lang="en-US" sz="2400" dirty="0" smtClean="0"/>
              <a:t>Utilize leveled books</a:t>
            </a:r>
          </a:p>
          <a:p>
            <a:pPr>
              <a:buFont typeface="+mj-lt"/>
              <a:buAutoNum type="arabicPeriod"/>
            </a:pPr>
            <a:r>
              <a:rPr lang="en-US" sz="2400" dirty="0" smtClean="0"/>
              <a:t>Move toward small group instruction based, in part, on the “instructional level” of the students. (Guided Reading groups) </a:t>
            </a:r>
            <a:r>
              <a:rPr lang="en-US" sz="2400" dirty="0" smtClean="0">
                <a:solidFill>
                  <a:schemeClr val="accent4">
                    <a:lumMod val="75000"/>
                  </a:schemeClr>
                </a:solidFill>
              </a:rPr>
              <a:t>(2012-2013)</a:t>
            </a:r>
          </a:p>
          <a:p>
            <a:pPr>
              <a:buFont typeface="+mj-lt"/>
              <a:buAutoNum type="arabicPeriod"/>
            </a:pPr>
            <a:r>
              <a:rPr lang="en-US" sz="2400" dirty="0" smtClean="0"/>
              <a:t>Monitor the growth of each student’s reading level</a:t>
            </a:r>
          </a:p>
        </p:txBody>
      </p:sp>
    </p:spTree>
    <p:extLst>
      <p:ext uri="{BB962C8B-B14F-4D97-AF65-F5344CB8AC3E}">
        <p14:creationId xmlns:p14="http://schemas.microsoft.com/office/powerpoint/2010/main" val="3208525293"/>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1752600"/>
          </a:xfrm>
        </p:spPr>
        <p:txBody>
          <a:bodyPr/>
          <a:lstStyle/>
          <a:p>
            <a:r>
              <a:rPr lang="en-US" dirty="0" smtClean="0">
                <a:solidFill>
                  <a:schemeClr val="accent4">
                    <a:lumMod val="75000"/>
                  </a:schemeClr>
                </a:solidFill>
              </a:rPr>
              <a:t>Goal for 2011-2012</a:t>
            </a:r>
            <a:r>
              <a:rPr lang="en-US" dirty="0" smtClean="0"/>
              <a:t>:  </a:t>
            </a:r>
            <a:br>
              <a:rPr lang="en-US" dirty="0" smtClean="0"/>
            </a:br>
            <a:r>
              <a:rPr lang="en-US" dirty="0" smtClean="0"/>
              <a:t>Step 1:  </a:t>
            </a:r>
            <a:r>
              <a:rPr lang="en-US" sz="2800" dirty="0" smtClean="0"/>
              <a:t>Assess the Student’s Reading Level</a:t>
            </a:r>
            <a:endParaRPr lang="en-US" sz="2800" dirty="0"/>
          </a:p>
        </p:txBody>
      </p:sp>
      <p:sp>
        <p:nvSpPr>
          <p:cNvPr id="3" name="Content Placeholder 2"/>
          <p:cNvSpPr>
            <a:spLocks noGrp="1"/>
          </p:cNvSpPr>
          <p:nvPr>
            <p:ph idx="1"/>
          </p:nvPr>
        </p:nvSpPr>
        <p:spPr>
          <a:xfrm>
            <a:off x="609600" y="1807361"/>
            <a:ext cx="7924799" cy="4051437"/>
          </a:xfrm>
        </p:spPr>
        <p:txBody>
          <a:bodyPr/>
          <a:lstStyle/>
          <a:p>
            <a:r>
              <a:rPr lang="en-US" sz="2400" dirty="0" smtClean="0"/>
              <a:t>DRA-2 = Developmental Reading Assessment</a:t>
            </a:r>
          </a:p>
          <a:p>
            <a:r>
              <a:rPr lang="en-US" sz="2400" dirty="0" smtClean="0"/>
              <a:t>The DRA-2 will be used to assess each student’s reading level beginning in 2011-2012</a:t>
            </a:r>
            <a:r>
              <a:rPr lang="en-US" dirty="0" smtClean="0"/>
              <a:t>.</a:t>
            </a:r>
            <a:endParaRPr lang="en-US" dirty="0"/>
          </a:p>
        </p:txBody>
      </p:sp>
    </p:spTree>
    <p:extLst>
      <p:ext uri="{BB962C8B-B14F-4D97-AF65-F5344CB8AC3E}">
        <p14:creationId xmlns:p14="http://schemas.microsoft.com/office/powerpoint/2010/main" val="832782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304800"/>
            <a:ext cx="7125113" cy="924475"/>
          </a:xfrm>
        </p:spPr>
        <p:txBody>
          <a:bodyPr/>
          <a:lstStyle/>
          <a:p>
            <a:r>
              <a:rPr lang="en-US" dirty="0" smtClean="0"/>
              <a:t>The Sales Pitch…</a:t>
            </a:r>
            <a:endParaRPr lang="en-US" dirty="0"/>
          </a:p>
        </p:txBody>
      </p:sp>
      <p:pic>
        <p:nvPicPr>
          <p:cNvPr id="4" name="DRArationale.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46199" y="1489868"/>
            <a:ext cx="6446309" cy="4834732"/>
          </a:xfrm>
        </p:spPr>
      </p:pic>
      <p:sp>
        <p:nvSpPr>
          <p:cNvPr id="5" name="TextBox 4"/>
          <p:cNvSpPr txBox="1"/>
          <p:nvPr/>
        </p:nvSpPr>
        <p:spPr>
          <a:xfrm>
            <a:off x="0" y="6629400"/>
            <a:ext cx="9144000" cy="261610"/>
          </a:xfrm>
          <a:prstGeom prst="rect">
            <a:avLst/>
          </a:prstGeom>
          <a:noFill/>
        </p:spPr>
        <p:txBody>
          <a:bodyPr wrap="square" rtlCol="0">
            <a:spAutoFit/>
          </a:bodyPr>
          <a:lstStyle/>
          <a:p>
            <a:r>
              <a:rPr lang="en-US" sz="1100" dirty="0" smtClean="0">
                <a:solidFill>
                  <a:schemeClr val="accent1">
                    <a:lumMod val="60000"/>
                    <a:lumOff val="40000"/>
                  </a:schemeClr>
                </a:solidFill>
              </a:rPr>
              <a:t>Source:  Pearson Education Inc.  “DRA-2 Training DVD for grades 4-8”</a:t>
            </a:r>
            <a:endParaRPr lang="en-US" sz="1100" dirty="0">
              <a:solidFill>
                <a:schemeClr val="accent1">
                  <a:lumMod val="60000"/>
                  <a:lumOff val="40000"/>
                </a:schemeClr>
              </a:solidFill>
            </a:endParaRPr>
          </a:p>
        </p:txBody>
      </p:sp>
    </p:spTree>
    <p:extLst>
      <p:ext uri="{BB962C8B-B14F-4D97-AF65-F5344CB8AC3E}">
        <p14:creationId xmlns:p14="http://schemas.microsoft.com/office/powerpoint/2010/main" val="1683743500"/>
      </p:ext>
    </p:extLst>
  </p:cSld>
  <p:clrMapOvr>
    <a:masterClrMapping/>
  </p:clrMapOvr>
  <mc:AlternateContent xmlns:mc="http://schemas.openxmlformats.org/markup-compatibility/2006">
    <mc:Choice xmlns:p14="http://schemas.microsoft.com/office/powerpoint/2010/main" Requires="p14">
      <p:transition spd="slow" p14:dur="1400" advTm="77000">
        <p14:doors dir="vert"/>
      </p:transition>
    </mc:Choice>
    <mc:Fallback>
      <p:transition spd="slow" advTm="7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7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endParaRPr lang="zh-TW" altLang="en-US">
              <a:ea typeface="新細明體" charset="-120"/>
            </a:endParaRPr>
          </a:p>
        </p:txBody>
      </p:sp>
      <p:sp>
        <p:nvSpPr>
          <p:cNvPr id="2051" name="Rectangle 3"/>
          <p:cNvSpPr>
            <a:spLocks noGrp="1" noChangeArrowheads="1"/>
          </p:cNvSpPr>
          <p:nvPr>
            <p:ph type="subTitle" idx="1"/>
          </p:nvPr>
        </p:nvSpPr>
        <p:spPr/>
        <p:txBody>
          <a:bodyPr/>
          <a:lstStyle/>
          <a:p>
            <a:endParaRPr lang="zh-TW" altLang="en-US">
              <a:ea typeface="新細明體" charset="-120"/>
            </a:endParaRPr>
          </a:p>
        </p:txBody>
      </p:sp>
      <p:pic>
        <p:nvPicPr>
          <p:cNvPr id="2052" name="Picture 4" descr="DRA2_Cover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4389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DRA2_Cover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4389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RA2_GirlReadingBo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350" y="2667000"/>
            <a:ext cx="6051550" cy="43307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DRA2_PrintOnline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 y="76200"/>
            <a:ext cx="3568700" cy="2711450"/>
          </a:xfrm>
          <a:prstGeom prst="rect">
            <a:avLst/>
          </a:prstGeom>
          <a:noFill/>
          <a:extLst>
            <a:ext uri="{909E8E84-426E-40DD-AFC4-6F175D3DCCD1}">
              <a14:hiddenFill xmlns:a14="http://schemas.microsoft.com/office/drawing/2010/main">
                <a:solidFill>
                  <a:srgbClr val="FFFFFF"/>
                </a:solidFill>
              </a14:hiddenFill>
            </a:ext>
          </a:extLst>
        </p:spPr>
      </p:pic>
      <p:sp>
        <p:nvSpPr>
          <p:cNvPr id="2056" name="Text Box 8"/>
          <p:cNvSpPr txBox="1">
            <a:spLocks noChangeArrowheads="1"/>
          </p:cNvSpPr>
          <p:nvPr/>
        </p:nvSpPr>
        <p:spPr bwMode="auto">
          <a:xfrm>
            <a:off x="4343400" y="790575"/>
            <a:ext cx="3810000" cy="1554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fontAlgn="base" hangingPunct="0">
              <a:spcBef>
                <a:spcPct val="0"/>
              </a:spcBef>
              <a:spcAft>
                <a:spcPct val="0"/>
              </a:spcAft>
            </a:pPr>
            <a:r>
              <a:rPr lang="en-US" altLang="zh-TW" sz="3200" smtClean="0">
                <a:solidFill>
                  <a:srgbClr val="FFFFFF"/>
                </a:solidFill>
                <a:latin typeface="Arial Black" pitchFamily="96" charset="0"/>
                <a:ea typeface="ヒラギノ角ゴ Pro W3" pitchFamily="96" charset="-128"/>
              </a:rPr>
              <a:t>Assessment That Drives Success!</a:t>
            </a:r>
          </a:p>
        </p:txBody>
      </p:sp>
      <p:pic>
        <p:nvPicPr>
          <p:cNvPr id="2057" name="Picture 9" descr="PEA_150ppi_4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2800" y="6096000"/>
            <a:ext cx="1320800" cy="365125"/>
          </a:xfrm>
          <a:prstGeom prst="rect">
            <a:avLst/>
          </a:prstGeom>
          <a:noFill/>
          <a:extLst>
            <a:ext uri="{909E8E84-426E-40DD-AFC4-6F175D3DCCD1}">
              <a14:hiddenFill xmlns:a14="http://schemas.microsoft.com/office/drawing/2010/main">
                <a:solidFill>
                  <a:srgbClr val="FFFFFF"/>
                </a:solidFill>
              </a14:hiddenFill>
            </a:ext>
          </a:extLst>
        </p:spPr>
      </p:pic>
      <p:sp>
        <p:nvSpPr>
          <p:cNvPr id="2058" name="Rectangle 10"/>
          <p:cNvSpPr>
            <a:spLocks noChangeArrowheads="1"/>
          </p:cNvSpPr>
          <p:nvPr/>
        </p:nvSpPr>
        <p:spPr bwMode="auto">
          <a:xfrm>
            <a:off x="1066800" y="2284413"/>
            <a:ext cx="2811463" cy="214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fontAlgn="base" hangingPunct="0">
              <a:spcBef>
                <a:spcPct val="0"/>
              </a:spcBef>
              <a:spcAft>
                <a:spcPct val="0"/>
              </a:spcAft>
            </a:pPr>
            <a:r>
              <a:rPr lang="en-US" altLang="zh-TW" sz="800" smtClean="0">
                <a:solidFill>
                  <a:srgbClr val="FFFFFF"/>
                </a:solidFill>
                <a:ea typeface="ヒラギノ角ゴ Pro W3" pitchFamily="96" charset="-128"/>
              </a:rPr>
              <a:t>Developmental</a:t>
            </a:r>
            <a:r>
              <a:rPr lang="en-US" altLang="zh-TW" sz="800" smtClean="0">
                <a:solidFill>
                  <a:srgbClr val="FFFFFF"/>
                </a:solidFill>
                <a:latin typeface="Arial" charset="0"/>
                <a:ea typeface="ヒラギノ角ゴ Pro W3" pitchFamily="96" charset="-128"/>
              </a:rPr>
              <a:t> Reading Assessment® 
</a:t>
            </a:r>
            <a:r>
              <a:rPr lang="en-US" altLang="zh-TW" sz="800" smtClean="0">
                <a:solidFill>
                  <a:srgbClr val="FFFFFF"/>
                </a:solidFill>
                <a:ea typeface="ヒラギノ角ゴ Pro W3" pitchFamily="96" charset="-128"/>
              </a:rPr>
              <a:t>Second</a:t>
            </a:r>
            <a:r>
              <a:rPr lang="en-US" altLang="zh-TW" sz="800" smtClean="0">
                <a:solidFill>
                  <a:srgbClr val="FFFFFF"/>
                </a:solidFill>
                <a:latin typeface="Arial" charset="0"/>
                <a:ea typeface="ヒラギノ角ゴ Pro W3" pitchFamily="96" charset="-128"/>
              </a:rPr>
              <a:t> Edition</a:t>
            </a:r>
          </a:p>
        </p:txBody>
      </p:sp>
      <p:sp>
        <p:nvSpPr>
          <p:cNvPr id="2059" name="Oval 11"/>
          <p:cNvSpPr>
            <a:spLocks noChangeArrowheads="1"/>
          </p:cNvSpPr>
          <p:nvPr/>
        </p:nvSpPr>
        <p:spPr bwMode="auto">
          <a:xfrm>
            <a:off x="6629400" y="2590800"/>
            <a:ext cx="1873250" cy="1873250"/>
          </a:xfrm>
          <a:prstGeom prst="ellipse">
            <a:avLst/>
          </a:prstGeom>
          <a:solidFill>
            <a:srgbClr val="F0FB7B"/>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pPr fontAlgn="base">
              <a:spcBef>
                <a:spcPct val="0"/>
              </a:spcBef>
              <a:spcAft>
                <a:spcPct val="0"/>
              </a:spcAft>
            </a:pPr>
            <a:endParaRPr lang="en-US" smtClean="0">
              <a:solidFill>
                <a:srgbClr val="000000"/>
              </a:solidFill>
              <a:latin typeface="Arial" charset="0"/>
            </a:endParaRPr>
          </a:p>
        </p:txBody>
      </p:sp>
      <p:pic>
        <p:nvPicPr>
          <p:cNvPr id="2060" name="Picture 12" descr="ReaArtCODI09winne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86563" y="3114675"/>
            <a:ext cx="1558925" cy="581025"/>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13"/>
          <p:cNvSpPr>
            <a:spLocks noChangeArrowheads="1"/>
          </p:cNvSpPr>
          <p:nvPr/>
        </p:nvSpPr>
        <p:spPr bwMode="auto">
          <a:xfrm>
            <a:off x="6835775" y="3797300"/>
            <a:ext cx="1465263"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fontAlgn="base" hangingPunct="0">
              <a:spcBef>
                <a:spcPct val="0"/>
              </a:spcBef>
              <a:spcAft>
                <a:spcPct val="0"/>
              </a:spcAft>
            </a:pPr>
            <a:r>
              <a:rPr lang="en-US" altLang="zh-TW" sz="800" smtClean="0">
                <a:solidFill>
                  <a:srgbClr val="808080"/>
                </a:solidFill>
                <a:ea typeface="ヒラギノ角ゴ Pro W3" pitchFamily="96" charset="-128"/>
              </a:rPr>
              <a:t>DRA2 Handheld–Tango™</a:t>
            </a:r>
            <a:br>
              <a:rPr lang="en-US" altLang="zh-TW" sz="800" smtClean="0">
                <a:solidFill>
                  <a:srgbClr val="808080"/>
                </a:solidFill>
                <a:ea typeface="ヒラギノ角ゴ Pro W3" pitchFamily="96" charset="-128"/>
              </a:rPr>
            </a:br>
            <a:r>
              <a:rPr lang="en-US" altLang="zh-TW" sz="800" smtClean="0">
                <a:solidFill>
                  <a:srgbClr val="808080"/>
                </a:solidFill>
                <a:ea typeface="ヒラギノ角ゴ Pro W3" pitchFamily="96" charset="-128"/>
              </a:rPr>
              <a:t> Software Edition</a:t>
            </a:r>
            <a:endParaRPr lang="en-US" altLang="zh-TW" sz="800" smtClean="0">
              <a:solidFill>
                <a:srgbClr val="000000"/>
              </a:solidFill>
              <a:ea typeface="ヒラギノ角ゴ Pro W3" pitchFamily="96" charset="-128"/>
            </a:endParaRPr>
          </a:p>
        </p:txBody>
      </p:sp>
    </p:spTree>
  </p:cSld>
  <p:clrMapOvr>
    <a:masterClrMapping/>
  </p:clrMapOvr>
  <mc:AlternateContent xmlns:mc="http://schemas.openxmlformats.org/markup-compatibility/2006">
    <mc:Choice xmlns:p14="http://schemas.microsoft.com/office/powerpoint/2010/main" Requires="p14">
      <p:transition spd="slow" p14:dur="1600" advTm="3000">
        <p14:prism isInverted="1"/>
      </p:transition>
    </mc:Choice>
    <mc:Fallback>
      <p:transition spd="slow" advTm="3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590800" y="609600"/>
            <a:ext cx="4267200" cy="216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fontAlgn="base" hangingPunct="0">
              <a:spcBef>
                <a:spcPct val="50000"/>
              </a:spcBef>
              <a:spcAft>
                <a:spcPct val="0"/>
              </a:spcAft>
            </a:pPr>
            <a:r>
              <a:rPr lang="en-US" altLang="zh-TW" sz="4000" smtClean="0">
                <a:solidFill>
                  <a:srgbClr val="D95121"/>
                </a:solidFill>
                <a:latin typeface="Arial Black" pitchFamily="96" charset="0"/>
                <a:ea typeface="ヒラギノ角ゴ Pro W3" pitchFamily="96" charset="-128"/>
              </a:rPr>
              <a:t>Components</a:t>
            </a:r>
          </a:p>
          <a:p>
            <a:pPr algn="ctr" fontAlgn="base">
              <a:spcBef>
                <a:spcPct val="0"/>
              </a:spcBef>
              <a:spcAft>
                <a:spcPct val="0"/>
              </a:spcAft>
            </a:pPr>
            <a:r>
              <a:rPr lang="en-US" altLang="zh-TW" b="1" i="1" smtClean="0">
                <a:solidFill>
                  <a:srgbClr val="CC3300"/>
                </a:solidFill>
                <a:latin typeface="Arial" charset="0"/>
                <a:ea typeface="新細明體" charset="-120"/>
              </a:rPr>
              <a:t>DRA2 K-3, DRA2 4-8 &amp; EDL2 K-6 </a:t>
            </a:r>
            <a:r>
              <a:rPr lang="en-US" altLang="zh-TW" b="1" smtClean="0">
                <a:solidFill>
                  <a:srgbClr val="CC3300"/>
                </a:solidFill>
                <a:latin typeface="Arial" charset="0"/>
                <a:ea typeface="新細明體" charset="-120"/>
              </a:rPr>
              <a:t>Comprehensive Kits</a:t>
            </a:r>
          </a:p>
          <a:p>
            <a:pPr eaLnBrk="0" fontAlgn="base" hangingPunct="0">
              <a:spcBef>
                <a:spcPct val="50000"/>
              </a:spcBef>
              <a:spcAft>
                <a:spcPct val="0"/>
              </a:spcAft>
            </a:pPr>
            <a:endParaRPr lang="zh-TW" altLang="en-US" sz="4000" smtClean="0">
              <a:solidFill>
                <a:srgbClr val="FF5050"/>
              </a:solidFill>
              <a:latin typeface="Arial Black" pitchFamily="96" charset="0"/>
              <a:ea typeface="ヒラギノ角ゴ Pro W3" pitchFamily="96" charset="-128"/>
            </a:endParaRPr>
          </a:p>
        </p:txBody>
      </p:sp>
      <p:pic>
        <p:nvPicPr>
          <p:cNvPr id="24579" name="Picture 3" descr="DRA2_Top_Oran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 y="0"/>
            <a:ext cx="914876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4581" name="Picture 5" descr="ReaLogDR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52400"/>
            <a:ext cx="2284413" cy="1552575"/>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2" name="Picture 6" descr="PEA_150ppi_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6200" y="6257925"/>
            <a:ext cx="10668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24583" name="Picture 7" descr="ReaPhoDRA2K3ki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057400"/>
            <a:ext cx="4573588" cy="2963863"/>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4" name="Rectangle 8"/>
          <p:cNvSpPr>
            <a:spLocks noChangeArrowheads="1"/>
          </p:cNvSpPr>
          <p:nvPr/>
        </p:nvSpPr>
        <p:spPr bwMode="auto">
          <a:xfrm>
            <a:off x="4572000" y="1752600"/>
            <a:ext cx="4572000"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zh-TW" altLang="en-US" b="1" i="1" smtClean="0">
              <a:solidFill>
                <a:srgbClr val="5F5F5F"/>
              </a:solidFill>
              <a:ea typeface="新細明體" charset="-120"/>
            </a:endParaRPr>
          </a:p>
          <a:p>
            <a:pPr fontAlgn="base">
              <a:spcBef>
                <a:spcPct val="0"/>
              </a:spcBef>
              <a:spcAft>
                <a:spcPct val="0"/>
              </a:spcAft>
            </a:pPr>
            <a:r>
              <a:rPr lang="en-US" altLang="zh-TW" sz="1400" b="1" smtClean="0">
                <a:solidFill>
                  <a:srgbClr val="5F5F5F"/>
                </a:solidFill>
                <a:ea typeface="新細明體" charset="-120"/>
              </a:rPr>
              <a:t>Teacher Guide</a:t>
            </a:r>
          </a:p>
          <a:p>
            <a:pPr fontAlgn="base">
              <a:spcBef>
                <a:spcPct val="0"/>
              </a:spcBef>
              <a:spcAft>
                <a:spcPct val="0"/>
              </a:spcAft>
            </a:pPr>
            <a:endParaRPr lang="en-US" altLang="zh-TW" sz="1400" b="1" smtClean="0">
              <a:solidFill>
                <a:srgbClr val="5F5F5F"/>
              </a:solidFill>
              <a:ea typeface="新細明體" charset="-120"/>
            </a:endParaRPr>
          </a:p>
          <a:p>
            <a:pPr fontAlgn="base">
              <a:spcBef>
                <a:spcPct val="0"/>
              </a:spcBef>
              <a:spcAft>
                <a:spcPct val="0"/>
              </a:spcAft>
            </a:pPr>
            <a:r>
              <a:rPr lang="en-US" altLang="zh-TW" sz="1400" b="1" smtClean="0">
                <a:solidFill>
                  <a:srgbClr val="5F5F5F"/>
                </a:solidFill>
                <a:ea typeface="新細明體" charset="-120"/>
              </a:rPr>
              <a:t>Benchmark Assessment Books </a:t>
            </a:r>
          </a:p>
          <a:p>
            <a:pPr fontAlgn="base">
              <a:spcBef>
                <a:spcPct val="0"/>
              </a:spcBef>
              <a:spcAft>
                <a:spcPct val="0"/>
              </a:spcAft>
            </a:pPr>
            <a:r>
              <a:rPr lang="en-US" altLang="zh-TW" sz="1400" b="1" smtClean="0">
                <a:solidFill>
                  <a:srgbClr val="5F5F5F"/>
                </a:solidFill>
                <a:ea typeface="新細明體" charset="-120"/>
              </a:rPr>
              <a:t>	</a:t>
            </a:r>
          </a:p>
          <a:p>
            <a:pPr fontAlgn="base">
              <a:spcBef>
                <a:spcPct val="0"/>
              </a:spcBef>
              <a:spcAft>
                <a:spcPct val="0"/>
              </a:spcAft>
            </a:pPr>
            <a:r>
              <a:rPr lang="en-US" altLang="zh-TW" sz="1400" b="1" smtClean="0">
                <a:solidFill>
                  <a:srgbClr val="5F5F5F"/>
                </a:solidFill>
                <a:ea typeface="新細明體" charset="-120"/>
              </a:rPr>
              <a:t>Blackline Masters Book and CD</a:t>
            </a:r>
          </a:p>
          <a:p>
            <a:pPr fontAlgn="base">
              <a:spcBef>
                <a:spcPct val="0"/>
              </a:spcBef>
              <a:spcAft>
                <a:spcPct val="0"/>
              </a:spcAft>
            </a:pPr>
            <a:endParaRPr lang="en-US" altLang="zh-TW" sz="1400" b="1" smtClean="0">
              <a:solidFill>
                <a:srgbClr val="5F5F5F"/>
              </a:solidFill>
              <a:ea typeface="新細明體" charset="-120"/>
            </a:endParaRPr>
          </a:p>
          <a:p>
            <a:pPr fontAlgn="base">
              <a:spcBef>
                <a:spcPct val="0"/>
              </a:spcBef>
              <a:spcAft>
                <a:spcPct val="0"/>
              </a:spcAft>
            </a:pPr>
            <a:r>
              <a:rPr lang="en-US" altLang="zh-TW" sz="1400" b="1" smtClean="0">
                <a:solidFill>
                  <a:srgbClr val="5F5F5F"/>
                </a:solidFill>
                <a:ea typeface="新細明體" charset="-120"/>
              </a:rPr>
              <a:t>Student Assessment Folders </a:t>
            </a:r>
          </a:p>
          <a:p>
            <a:pPr fontAlgn="base">
              <a:spcBef>
                <a:spcPct val="0"/>
              </a:spcBef>
              <a:spcAft>
                <a:spcPct val="0"/>
              </a:spcAft>
            </a:pPr>
            <a:endParaRPr lang="en-US" altLang="zh-TW" sz="1400" smtClean="0">
              <a:solidFill>
                <a:srgbClr val="5F5F5F"/>
              </a:solidFill>
              <a:ea typeface="新細明體" charset="-120"/>
            </a:endParaRPr>
          </a:p>
          <a:p>
            <a:pPr fontAlgn="base">
              <a:spcBef>
                <a:spcPct val="0"/>
              </a:spcBef>
              <a:spcAft>
                <a:spcPct val="0"/>
              </a:spcAft>
            </a:pPr>
            <a:r>
              <a:rPr lang="en-US" altLang="zh-TW" sz="1400" b="1" smtClean="0">
                <a:solidFill>
                  <a:srgbClr val="5F5F5F"/>
                </a:solidFill>
                <a:ea typeface="新細明體" charset="-120"/>
              </a:rPr>
              <a:t>Organizer with Hanging Folders</a:t>
            </a:r>
          </a:p>
          <a:p>
            <a:pPr fontAlgn="base">
              <a:spcBef>
                <a:spcPct val="0"/>
              </a:spcBef>
              <a:spcAft>
                <a:spcPct val="0"/>
              </a:spcAft>
            </a:pPr>
            <a:endParaRPr lang="en-US" altLang="zh-TW" sz="1400" b="1" smtClean="0">
              <a:solidFill>
                <a:srgbClr val="5F5F5F"/>
              </a:solidFill>
              <a:ea typeface="新細明體" charset="-120"/>
            </a:endParaRPr>
          </a:p>
          <a:p>
            <a:pPr fontAlgn="base">
              <a:spcBef>
                <a:spcPct val="0"/>
              </a:spcBef>
              <a:spcAft>
                <a:spcPct val="0"/>
              </a:spcAft>
            </a:pPr>
            <a:r>
              <a:rPr lang="en-US" altLang="zh-TW" sz="1400" b="1" smtClean="0">
                <a:solidFill>
                  <a:srgbClr val="5F5F5F"/>
                </a:solidFill>
                <a:ea typeface="新細明體" charset="-120"/>
              </a:rPr>
              <a:t>Training DVD</a:t>
            </a:r>
          </a:p>
          <a:p>
            <a:pPr lvl="1" fontAlgn="base">
              <a:spcBef>
                <a:spcPct val="0"/>
              </a:spcBef>
              <a:spcAft>
                <a:spcPct val="0"/>
              </a:spcAft>
            </a:pPr>
            <a:endParaRPr lang="en-US" altLang="zh-TW" sz="1400" smtClean="0">
              <a:solidFill>
                <a:srgbClr val="5F5F5F"/>
              </a:solidFill>
              <a:ea typeface="新細明體" charset="-120"/>
            </a:endParaRPr>
          </a:p>
          <a:p>
            <a:pPr fontAlgn="base">
              <a:spcBef>
                <a:spcPct val="0"/>
              </a:spcBef>
              <a:spcAft>
                <a:spcPct val="0"/>
              </a:spcAft>
            </a:pPr>
            <a:r>
              <a:rPr lang="en-US" altLang="zh-TW" sz="1400" b="1" i="1" smtClean="0">
                <a:solidFill>
                  <a:srgbClr val="5F5F5F"/>
                </a:solidFill>
                <a:ea typeface="新細明體" charset="-120"/>
              </a:rPr>
              <a:t>DRA2 </a:t>
            </a:r>
            <a:r>
              <a:rPr lang="en-US" altLang="zh-TW" sz="1400" b="1" smtClean="0">
                <a:solidFill>
                  <a:srgbClr val="5F5F5F"/>
                </a:solidFill>
                <a:ea typeface="新細明體" charset="-120"/>
              </a:rPr>
              <a:t>Word Analysis </a:t>
            </a:r>
            <a:r>
              <a:rPr lang="en-US" altLang="zh-TW" sz="1400" smtClean="0">
                <a:solidFill>
                  <a:srgbClr val="5F5F5F"/>
                </a:solidFill>
                <a:ea typeface="新細明體" charset="-120"/>
              </a:rPr>
              <a:t>(Grades K–3 Kit only)</a:t>
            </a:r>
          </a:p>
          <a:p>
            <a:pPr lvl="1" fontAlgn="base">
              <a:spcBef>
                <a:spcPct val="0"/>
              </a:spcBef>
              <a:spcAft>
                <a:spcPct val="0"/>
              </a:spcAft>
            </a:pPr>
            <a:r>
              <a:rPr lang="en-US" altLang="zh-TW" sz="1400" b="1" smtClean="0">
                <a:solidFill>
                  <a:srgbClr val="5F5F5F"/>
                </a:solidFill>
                <a:ea typeface="新細明體" charset="-120"/>
              </a:rPr>
              <a:t>Teacher Guide</a:t>
            </a:r>
          </a:p>
          <a:p>
            <a:pPr lvl="1" fontAlgn="base">
              <a:spcBef>
                <a:spcPct val="0"/>
              </a:spcBef>
              <a:spcAft>
                <a:spcPct val="0"/>
              </a:spcAft>
            </a:pPr>
            <a:r>
              <a:rPr lang="en-US" altLang="zh-TW" sz="1400" b="1" smtClean="0">
                <a:solidFill>
                  <a:srgbClr val="5F5F5F"/>
                </a:solidFill>
                <a:ea typeface="新細明體" charset="-120"/>
              </a:rPr>
              <a:t>Student Assessment Book</a:t>
            </a:r>
          </a:p>
          <a:p>
            <a:pPr lvl="1" fontAlgn="base">
              <a:spcBef>
                <a:spcPct val="0"/>
              </a:spcBef>
              <a:spcAft>
                <a:spcPct val="0"/>
              </a:spcAft>
            </a:pPr>
            <a:r>
              <a:rPr lang="en-US" altLang="zh-TW" sz="1400" b="1" smtClean="0">
                <a:solidFill>
                  <a:srgbClr val="5F5F5F"/>
                </a:solidFill>
                <a:ea typeface="新細明體" charset="-120"/>
              </a:rPr>
              <a:t>Training DVD</a:t>
            </a:r>
          </a:p>
          <a:p>
            <a:pPr fontAlgn="base">
              <a:spcBef>
                <a:spcPct val="0"/>
              </a:spcBef>
              <a:spcAft>
                <a:spcPct val="0"/>
              </a:spcAft>
            </a:pPr>
            <a:r>
              <a:rPr lang="en-US" altLang="zh-TW" sz="1400" i="1" smtClean="0">
                <a:solidFill>
                  <a:srgbClr val="5F5F5F"/>
                </a:solidFill>
                <a:ea typeface="新細明體" charset="-120"/>
              </a:rPr>
              <a:t>	</a:t>
            </a:r>
            <a:r>
              <a:rPr lang="en-US" altLang="zh-TW" sz="1400" smtClean="0">
                <a:solidFill>
                  <a:srgbClr val="5F5F5F"/>
                </a:solidFill>
                <a:ea typeface="新細明體" charset="-120"/>
              </a:rPr>
              <a:t>Professional development on demand</a:t>
            </a:r>
          </a:p>
          <a:p>
            <a:pPr fontAlgn="base">
              <a:spcBef>
                <a:spcPct val="0"/>
              </a:spcBef>
              <a:spcAft>
                <a:spcPct val="0"/>
              </a:spcAft>
            </a:pPr>
            <a:r>
              <a:rPr lang="en-US" altLang="zh-TW" sz="1400" b="1" i="1" smtClean="0">
                <a:solidFill>
                  <a:srgbClr val="5F5F5F"/>
                </a:solidFill>
                <a:ea typeface="新細明體" charset="-120"/>
              </a:rPr>
              <a:t>DRA2 </a:t>
            </a:r>
            <a:r>
              <a:rPr lang="en-US" altLang="zh-TW" sz="1400" b="1" smtClean="0">
                <a:solidFill>
                  <a:srgbClr val="5F5F5F"/>
                </a:solidFill>
                <a:ea typeface="新細明體" charset="-120"/>
              </a:rPr>
              <a:t>Clipboard</a:t>
            </a:r>
          </a:p>
          <a:p>
            <a:pPr fontAlgn="base">
              <a:spcBef>
                <a:spcPct val="0"/>
              </a:spcBef>
              <a:spcAft>
                <a:spcPct val="0"/>
              </a:spcAft>
            </a:pPr>
            <a:r>
              <a:rPr lang="en-US" altLang="zh-TW" sz="1400" b="1" smtClean="0">
                <a:solidFill>
                  <a:srgbClr val="5F5F5F"/>
                </a:solidFill>
                <a:ea typeface="新細明體" charset="-120"/>
              </a:rPr>
              <a:t>Assessment Procedures Overview Card</a:t>
            </a:r>
          </a:p>
        </p:txBody>
      </p:sp>
      <p:sp>
        <p:nvSpPr>
          <p:cNvPr id="24585" name="Text Box 9"/>
          <p:cNvSpPr txBox="1">
            <a:spLocks noChangeArrowheads="1"/>
          </p:cNvSpPr>
          <p:nvPr/>
        </p:nvSpPr>
        <p:spPr bwMode="auto">
          <a:xfrm>
            <a:off x="228600" y="5029200"/>
            <a:ext cx="35052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TW" sz="900" i="1" smtClean="0">
                <a:solidFill>
                  <a:srgbClr val="5F5F5F"/>
                </a:solidFill>
                <a:ea typeface="新細明體" charset="-120"/>
              </a:rPr>
              <a:t>K-3 Comprehensive Kit</a:t>
            </a:r>
          </a:p>
        </p:txBody>
      </p:sp>
      <p:sp>
        <p:nvSpPr>
          <p:cNvPr id="24586" name="Rectangle 10"/>
          <p:cNvSpPr>
            <a:spLocks noChangeArrowheads="1"/>
          </p:cNvSpPr>
          <p:nvPr/>
        </p:nvSpPr>
        <p:spPr bwMode="auto">
          <a:xfrm>
            <a:off x="228600" y="5715000"/>
            <a:ext cx="45720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endParaRPr lang="zh-TW" altLang="en-US" sz="1000" b="1" smtClean="0">
              <a:solidFill>
                <a:srgbClr val="5F5F5F"/>
              </a:solidFill>
              <a:ea typeface="新細明體" charset="-120"/>
            </a:endParaRPr>
          </a:p>
          <a:p>
            <a:pPr fontAlgn="base">
              <a:spcBef>
                <a:spcPct val="0"/>
              </a:spcBef>
              <a:spcAft>
                <a:spcPct val="0"/>
              </a:spcAft>
            </a:pPr>
            <a:r>
              <a:rPr lang="en-US" altLang="zh-TW" sz="1000" b="1" smtClean="0">
                <a:solidFill>
                  <a:srgbClr val="5F5F5F"/>
                </a:solidFill>
                <a:ea typeface="新細明體" charset="-120"/>
              </a:rPr>
              <a:t>OPTIONAL: </a:t>
            </a:r>
          </a:p>
          <a:p>
            <a:pPr fontAlgn="base">
              <a:spcBef>
                <a:spcPct val="0"/>
              </a:spcBef>
              <a:spcAft>
                <a:spcPct val="0"/>
              </a:spcAft>
            </a:pPr>
            <a:r>
              <a:rPr lang="en-US" altLang="zh-TW" sz="1000" b="1" smtClean="0">
                <a:solidFill>
                  <a:srgbClr val="5F5F5F"/>
                </a:solidFill>
                <a:ea typeface="新細明體" charset="-120"/>
              </a:rPr>
              <a:t>DRA2 Online Management System </a:t>
            </a:r>
          </a:p>
          <a:p>
            <a:pPr fontAlgn="base">
              <a:spcBef>
                <a:spcPct val="0"/>
              </a:spcBef>
              <a:spcAft>
                <a:spcPct val="0"/>
              </a:spcAft>
            </a:pPr>
            <a:r>
              <a:rPr lang="en-US" altLang="zh-TW" sz="1000" b="1" smtClean="0">
                <a:solidFill>
                  <a:srgbClr val="5F5F5F"/>
                </a:solidFill>
                <a:ea typeface="新細明體" charset="-120"/>
              </a:rPr>
              <a:t>DRA2 Online Writer (Digital Pen)</a:t>
            </a:r>
          </a:p>
          <a:p>
            <a:pPr fontAlgn="base">
              <a:spcBef>
                <a:spcPct val="0"/>
              </a:spcBef>
              <a:spcAft>
                <a:spcPct val="0"/>
              </a:spcAft>
            </a:pPr>
            <a:r>
              <a:rPr lang="en-US" altLang="zh-TW" sz="1000" b="1" smtClean="0">
                <a:solidFill>
                  <a:srgbClr val="5F5F5F"/>
                </a:solidFill>
                <a:ea typeface="新細明體" charset="-120"/>
              </a:rPr>
              <a:t>DRA2 Handheld Tango Software Edition</a:t>
            </a:r>
          </a:p>
        </p:txBody>
      </p:sp>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895600" y="609600"/>
            <a:ext cx="7162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fontAlgn="base" hangingPunct="0">
              <a:spcBef>
                <a:spcPct val="50000"/>
              </a:spcBef>
              <a:spcAft>
                <a:spcPct val="0"/>
              </a:spcAft>
            </a:pPr>
            <a:r>
              <a:rPr lang="en-US" altLang="zh-TW" sz="4000" smtClean="0">
                <a:solidFill>
                  <a:srgbClr val="D95121"/>
                </a:solidFill>
                <a:latin typeface="Arial Black" pitchFamily="96" charset="0"/>
                <a:ea typeface="ヒラギノ角ゴ Pro W3" pitchFamily="96" charset="-128"/>
              </a:rPr>
              <a:t>Benchmark Books</a:t>
            </a:r>
          </a:p>
        </p:txBody>
      </p:sp>
      <p:pic>
        <p:nvPicPr>
          <p:cNvPr id="28675" name="Picture 3" descr="DRA2_Top_Oran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 y="0"/>
            <a:ext cx="9148763" cy="1858963"/>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ReaLogDR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52400"/>
            <a:ext cx="2284413" cy="1552575"/>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677" name="Picture 5" descr="PEA_150ppi_4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6200" y="6257925"/>
            <a:ext cx="10668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28682" name="Picture 10" descr="LitPhoDRA2AnimalsHom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1295400"/>
            <a:ext cx="2892425" cy="1955800"/>
          </a:xfrm>
          <a:prstGeom prst="rect">
            <a:avLst/>
          </a:prstGeom>
          <a:noFill/>
          <a:ln w="9525">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8681" name="Picture 9" descr="LitPhoDRA2CanYouSi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34000" y="2743200"/>
            <a:ext cx="3603625" cy="2478088"/>
          </a:xfrm>
          <a:prstGeom prst="rect">
            <a:avLst/>
          </a:prstGeom>
          <a:noFill/>
          <a:ln w="9525">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8683" name="Picture 11" descr="LitPhoDRA2MaeJemis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14800" y="4495800"/>
            <a:ext cx="3117850" cy="2111375"/>
          </a:xfrm>
          <a:prstGeom prst="rect">
            <a:avLst/>
          </a:prstGeom>
          <a:noFill/>
          <a:ln w="9525">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8684" name="Picture 12" descr="LitPhoDRA2ShoeBoxe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3400" y="4495800"/>
            <a:ext cx="3048000" cy="2062163"/>
          </a:xfrm>
          <a:prstGeom prst="rect">
            <a:avLst/>
          </a:prstGeom>
          <a:noFill/>
          <a:ln w="9525">
            <a:solidFill>
              <a:schemeClr val="tx1"/>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8685" name="Picture 13" descr="Bath Time Cov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8600" y="1968500"/>
            <a:ext cx="1389063" cy="19177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8686" name="Picture 14" descr="AllTheWayUnderCove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58963" y="1965325"/>
            <a:ext cx="1417637" cy="1920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8687" name="Picture 15" descr="Animals Can Help - Cov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11563" y="1946275"/>
            <a:ext cx="1417637" cy="19399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1981200" y="1066800"/>
            <a:ext cx="71628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fontAlgn="base" hangingPunct="0">
              <a:spcBef>
                <a:spcPct val="50000"/>
              </a:spcBef>
              <a:spcAft>
                <a:spcPct val="0"/>
              </a:spcAft>
            </a:pPr>
            <a:r>
              <a:rPr lang="en-US" altLang="zh-TW" sz="4000" smtClean="0">
                <a:solidFill>
                  <a:srgbClr val="339933"/>
                </a:solidFill>
                <a:latin typeface="Arial Black" pitchFamily="96" charset="0"/>
                <a:ea typeface="ヒラギノ角ゴ Pro W3" pitchFamily="96" charset="-128"/>
              </a:rPr>
              <a:t>What is the DRA2?</a:t>
            </a:r>
          </a:p>
        </p:txBody>
      </p:sp>
      <p:pic>
        <p:nvPicPr>
          <p:cNvPr id="9222" name="Picture 6" descr="DRA2_Top_Gre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 y="0"/>
            <a:ext cx="9148763" cy="1858963"/>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ReaLogDR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2284413" cy="1552575"/>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5" name="Picture 9" descr="ReaPhoDRA2_7068158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1981200"/>
            <a:ext cx="3983038" cy="4587875"/>
          </a:xfrm>
          <a:prstGeom prst="rect">
            <a:avLst/>
          </a:prstGeom>
          <a:noFill/>
          <a:extLst>
            <a:ext uri="{909E8E84-426E-40DD-AFC4-6F175D3DCCD1}">
              <a14:hiddenFill xmlns:a14="http://schemas.microsoft.com/office/drawing/2010/main">
                <a:solidFill>
                  <a:srgbClr val="FFFFFF"/>
                </a:solidFill>
              </a14:hiddenFill>
            </a:ext>
          </a:extLst>
        </p:spPr>
      </p:pic>
      <p:sp>
        <p:nvSpPr>
          <p:cNvPr id="9221" name="Text Box 5"/>
          <p:cNvSpPr txBox="1">
            <a:spLocks noChangeArrowheads="1"/>
          </p:cNvSpPr>
          <p:nvPr/>
        </p:nvSpPr>
        <p:spPr bwMode="auto">
          <a:xfrm>
            <a:off x="2362200" y="1979613"/>
            <a:ext cx="6400800" cy="4616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fontAlgn="base">
              <a:spcBef>
                <a:spcPct val="0"/>
              </a:spcBef>
              <a:spcAft>
                <a:spcPct val="0"/>
              </a:spcAft>
            </a:pPr>
            <a:r>
              <a:rPr lang="en-US" altLang="zh-TW" sz="2000" b="1" dirty="0" smtClean="0">
                <a:solidFill>
                  <a:srgbClr val="4D4D4D"/>
                </a:solidFill>
                <a:ea typeface="新細明體" charset="-120"/>
              </a:rPr>
              <a:t>Research-based with</a:t>
            </a:r>
          </a:p>
          <a:p>
            <a:pPr algn="ctr" fontAlgn="base">
              <a:spcBef>
                <a:spcPct val="0"/>
              </a:spcBef>
              <a:spcAft>
                <a:spcPct val="0"/>
              </a:spcAft>
            </a:pPr>
            <a:r>
              <a:rPr lang="en-US" altLang="zh-TW" sz="2000" b="1" dirty="0" smtClean="0">
                <a:solidFill>
                  <a:srgbClr val="4D4D4D"/>
                </a:solidFill>
                <a:ea typeface="新細明體" charset="-120"/>
              </a:rPr>
              <a:t>Demonstrated Reliability and Validity</a:t>
            </a:r>
          </a:p>
          <a:p>
            <a:pPr algn="ctr" fontAlgn="base">
              <a:spcBef>
                <a:spcPct val="0"/>
              </a:spcBef>
              <a:spcAft>
                <a:spcPct val="0"/>
              </a:spcAft>
              <a:buFontTx/>
              <a:buChar char="•"/>
            </a:pPr>
            <a:endParaRPr lang="en-US" altLang="zh-TW" dirty="0" smtClean="0">
              <a:solidFill>
                <a:srgbClr val="4D4D4D"/>
              </a:solidFill>
              <a:ea typeface="新細明體" charset="-120"/>
            </a:endParaRPr>
          </a:p>
          <a:p>
            <a:pPr algn="ctr" fontAlgn="base">
              <a:spcBef>
                <a:spcPct val="0"/>
              </a:spcBef>
              <a:spcAft>
                <a:spcPct val="0"/>
              </a:spcAft>
            </a:pPr>
            <a:endParaRPr lang="en-US" altLang="zh-TW" b="1" dirty="0" smtClean="0">
              <a:solidFill>
                <a:srgbClr val="4D4D4D"/>
              </a:solidFill>
              <a:ea typeface="新細明體" charset="-120"/>
            </a:endParaRPr>
          </a:p>
          <a:p>
            <a:pPr algn="ctr" fontAlgn="base">
              <a:spcBef>
                <a:spcPct val="0"/>
              </a:spcBef>
              <a:spcAft>
                <a:spcPct val="0"/>
              </a:spcAft>
            </a:pPr>
            <a:r>
              <a:rPr lang="en-US" altLang="zh-TW" sz="2800" b="1" dirty="0" smtClean="0">
                <a:solidFill>
                  <a:srgbClr val="4D4D4D"/>
                </a:solidFill>
                <a:ea typeface="新細明體" charset="-120"/>
              </a:rPr>
              <a:t>DRA2 Assesses</a:t>
            </a:r>
          </a:p>
          <a:p>
            <a:pPr algn="ctr" fontAlgn="base">
              <a:spcBef>
                <a:spcPct val="0"/>
              </a:spcBef>
              <a:spcAft>
                <a:spcPct val="0"/>
              </a:spcAft>
            </a:pPr>
            <a:r>
              <a:rPr lang="en-US" altLang="zh-TW" sz="2400" dirty="0" smtClean="0">
                <a:solidFill>
                  <a:srgbClr val="4D4D4D"/>
                </a:solidFill>
                <a:ea typeface="新細明體" charset="-120"/>
              </a:rPr>
              <a:t>Reading Engagement</a:t>
            </a:r>
          </a:p>
          <a:p>
            <a:pPr algn="ctr" fontAlgn="base">
              <a:spcBef>
                <a:spcPct val="0"/>
              </a:spcBef>
              <a:spcAft>
                <a:spcPct val="0"/>
              </a:spcAft>
            </a:pPr>
            <a:r>
              <a:rPr lang="en-US" altLang="zh-TW" sz="2400" dirty="0" smtClean="0">
                <a:solidFill>
                  <a:srgbClr val="4D4D4D"/>
                </a:solidFill>
                <a:ea typeface="新細明體" charset="-120"/>
              </a:rPr>
              <a:t>Oral Reading Fluency</a:t>
            </a:r>
          </a:p>
          <a:p>
            <a:pPr algn="ctr" fontAlgn="base">
              <a:spcBef>
                <a:spcPct val="0"/>
              </a:spcBef>
              <a:spcAft>
                <a:spcPct val="0"/>
              </a:spcAft>
            </a:pPr>
            <a:r>
              <a:rPr lang="en-US" altLang="zh-TW" sz="2400" dirty="0" smtClean="0">
                <a:solidFill>
                  <a:srgbClr val="4D4D4D"/>
                </a:solidFill>
                <a:ea typeface="新細明體" charset="-120"/>
              </a:rPr>
              <a:t> Reading Comprehension</a:t>
            </a:r>
          </a:p>
          <a:p>
            <a:pPr algn="ctr" fontAlgn="base">
              <a:spcBef>
                <a:spcPct val="0"/>
              </a:spcBef>
              <a:spcAft>
                <a:spcPct val="0"/>
              </a:spcAft>
            </a:pPr>
            <a:endParaRPr lang="en-US" altLang="zh-TW" dirty="0" smtClean="0">
              <a:solidFill>
                <a:srgbClr val="4D4D4D"/>
              </a:solidFill>
              <a:ea typeface="新細明體" charset="-120"/>
            </a:endParaRPr>
          </a:p>
          <a:p>
            <a:pPr algn="ctr" fontAlgn="base">
              <a:spcBef>
                <a:spcPct val="0"/>
              </a:spcBef>
              <a:spcAft>
                <a:spcPct val="0"/>
              </a:spcAft>
            </a:pPr>
            <a:endParaRPr lang="en-US" altLang="zh-TW" dirty="0" smtClean="0">
              <a:solidFill>
                <a:srgbClr val="4D4D4D"/>
              </a:solidFill>
              <a:ea typeface="新細明體" charset="-120"/>
            </a:endParaRPr>
          </a:p>
          <a:p>
            <a:pPr algn="ctr" fontAlgn="base">
              <a:spcBef>
                <a:spcPct val="0"/>
              </a:spcBef>
              <a:spcAft>
                <a:spcPct val="0"/>
              </a:spcAft>
            </a:pPr>
            <a:r>
              <a:rPr lang="en-US" altLang="zh-TW" sz="2000" b="1" dirty="0" smtClean="0">
                <a:solidFill>
                  <a:srgbClr val="4D4D4D"/>
                </a:solidFill>
                <a:ea typeface="新細明體" charset="-120"/>
              </a:rPr>
              <a:t>	The DRA2 is available for grades </a:t>
            </a:r>
          </a:p>
          <a:p>
            <a:pPr algn="ctr" fontAlgn="base">
              <a:spcBef>
                <a:spcPct val="0"/>
              </a:spcBef>
              <a:spcAft>
                <a:spcPct val="0"/>
              </a:spcAft>
            </a:pPr>
            <a:r>
              <a:rPr lang="en-US" altLang="zh-TW" sz="2000" b="1" dirty="0" smtClean="0">
                <a:solidFill>
                  <a:srgbClr val="4D4D4D"/>
                </a:solidFill>
                <a:ea typeface="新細明體" charset="-120"/>
              </a:rPr>
              <a:t>	K-3, </a:t>
            </a:r>
            <a:r>
              <a:rPr lang="en-US" altLang="zh-TW" sz="2000" b="1" dirty="0" smtClean="0">
                <a:solidFill>
                  <a:srgbClr val="4D4D4D"/>
                </a:solidFill>
                <a:ea typeface="新細明體" charset="-120"/>
              </a:rPr>
              <a:t>and 4-8.</a:t>
            </a:r>
            <a:endParaRPr lang="en-US" altLang="zh-TW" dirty="0" smtClean="0">
              <a:solidFill>
                <a:srgbClr val="4D4D4D"/>
              </a:solidFill>
              <a:ea typeface="新細明體" charset="-120"/>
            </a:endParaRPr>
          </a:p>
          <a:p>
            <a:pPr algn="ctr" eaLnBrk="0" fontAlgn="base" hangingPunct="0">
              <a:spcBef>
                <a:spcPct val="50000"/>
              </a:spcBef>
              <a:spcAft>
                <a:spcPct val="0"/>
              </a:spcAft>
              <a:buFont typeface="Times" pitchFamily="96" charset="0"/>
              <a:buNone/>
            </a:pPr>
            <a:endParaRPr lang="zh-TW" altLang="en-US" sz="2800" dirty="0" smtClean="0">
              <a:solidFill>
                <a:srgbClr val="000000"/>
              </a:solidFill>
              <a:ea typeface="ヒラギノ角ゴ Pro W3" pitchFamily="96" charset="-128"/>
            </a:endParaRPr>
          </a:p>
        </p:txBody>
      </p:sp>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24475"/>
          </a:xfrm>
        </p:spPr>
        <p:txBody>
          <a:bodyPr/>
          <a:lstStyle/>
          <a:p>
            <a:r>
              <a:rPr lang="en-US" dirty="0" smtClean="0"/>
              <a:t>The Rationale: </a:t>
            </a:r>
            <a:br>
              <a:rPr lang="en-US" dirty="0" smtClean="0"/>
            </a:br>
            <a:r>
              <a:rPr lang="en-US" dirty="0" smtClean="0"/>
              <a:t>What are the Benefits of the DRA-2?</a:t>
            </a:r>
            <a:endParaRPr lang="en-US" dirty="0"/>
          </a:p>
        </p:txBody>
      </p:sp>
      <p:sp>
        <p:nvSpPr>
          <p:cNvPr id="3" name="Content Placeholder 2"/>
          <p:cNvSpPr>
            <a:spLocks noGrp="1"/>
          </p:cNvSpPr>
          <p:nvPr>
            <p:ph idx="1"/>
          </p:nvPr>
        </p:nvSpPr>
        <p:spPr>
          <a:xfrm>
            <a:off x="0" y="1219200"/>
            <a:ext cx="9144000" cy="5715000"/>
          </a:xfrm>
        </p:spPr>
        <p:txBody>
          <a:bodyPr>
            <a:normAutofit fontScale="85000" lnSpcReduction="20000"/>
          </a:bodyPr>
          <a:lstStyle/>
          <a:p>
            <a:pPr>
              <a:lnSpc>
                <a:spcPct val="120000"/>
              </a:lnSpc>
            </a:pPr>
            <a:r>
              <a:rPr lang="en-US" altLang="zh-TW" sz="2400" dirty="0">
                <a:solidFill>
                  <a:srgbClr val="4D4D4D"/>
                </a:solidFill>
                <a:ea typeface="新細明體" charset="-120"/>
              </a:rPr>
              <a:t>Developmentally appropriate assessment that’s </a:t>
            </a:r>
            <a:r>
              <a:rPr lang="en-US" altLang="zh-TW" sz="2400" dirty="0" smtClean="0">
                <a:solidFill>
                  <a:srgbClr val="4D4D4D"/>
                </a:solidFill>
                <a:ea typeface="新細明體" charset="-120"/>
              </a:rPr>
              <a:t>accurate/ effective</a:t>
            </a:r>
            <a:endParaRPr lang="en-US" altLang="zh-TW" sz="2400" dirty="0">
              <a:solidFill>
                <a:srgbClr val="4D4D4D"/>
              </a:solidFill>
              <a:ea typeface="新細明體" charset="-120"/>
            </a:endParaRPr>
          </a:p>
          <a:p>
            <a:pPr>
              <a:lnSpc>
                <a:spcPct val="90000"/>
              </a:lnSpc>
            </a:pPr>
            <a:r>
              <a:rPr lang="en-US" altLang="zh-TW" sz="2400" dirty="0">
                <a:solidFill>
                  <a:srgbClr val="4D4D4D"/>
                </a:solidFill>
                <a:ea typeface="新細明體" charset="-120"/>
              </a:rPr>
              <a:t>Observe and Assess Student’s Reading Achievement</a:t>
            </a:r>
          </a:p>
          <a:p>
            <a:pPr lvl="1">
              <a:lnSpc>
                <a:spcPct val="90000"/>
              </a:lnSpc>
            </a:pPr>
            <a:r>
              <a:rPr lang="en-US" sz="2000" dirty="0">
                <a:solidFill>
                  <a:schemeClr val="tx1"/>
                </a:solidFill>
              </a:rPr>
              <a:t>Assessment of accuracy, fluency, comprehension, and word analysis </a:t>
            </a:r>
            <a:r>
              <a:rPr lang="en-US" sz="2000" dirty="0" smtClean="0">
                <a:solidFill>
                  <a:schemeClr val="tx1"/>
                </a:solidFill>
              </a:rPr>
              <a:t>skills</a:t>
            </a:r>
            <a:endParaRPr lang="en-US" altLang="zh-TW" sz="2400" dirty="0">
              <a:solidFill>
                <a:srgbClr val="4D4D4D"/>
              </a:solidFill>
              <a:ea typeface="新細明體" charset="-120"/>
            </a:endParaRPr>
          </a:p>
          <a:p>
            <a:pPr>
              <a:lnSpc>
                <a:spcPct val="90000"/>
              </a:lnSpc>
            </a:pPr>
            <a:r>
              <a:rPr lang="en-US" altLang="zh-TW" sz="2400" dirty="0">
                <a:solidFill>
                  <a:srgbClr val="4D4D4D"/>
                </a:solidFill>
                <a:ea typeface="新細明體" charset="-120"/>
              </a:rPr>
              <a:t>Analyze Data (compare to benchmark)</a:t>
            </a:r>
          </a:p>
          <a:p>
            <a:pPr lvl="1"/>
            <a:r>
              <a:rPr lang="en-US" sz="2000" dirty="0">
                <a:solidFill>
                  <a:schemeClr val="tx1"/>
                </a:solidFill>
              </a:rPr>
              <a:t>Provides systematic documentation of student progress.</a:t>
            </a:r>
          </a:p>
          <a:p>
            <a:pPr>
              <a:lnSpc>
                <a:spcPct val="90000"/>
              </a:lnSpc>
            </a:pPr>
            <a:r>
              <a:rPr lang="en-US" altLang="zh-TW" sz="2400" dirty="0" smtClean="0">
                <a:solidFill>
                  <a:srgbClr val="4D4D4D"/>
                </a:solidFill>
                <a:ea typeface="新細明體" charset="-120"/>
              </a:rPr>
              <a:t>Informs:</a:t>
            </a:r>
          </a:p>
          <a:p>
            <a:pPr lvl="2">
              <a:lnSpc>
                <a:spcPct val="120000"/>
              </a:lnSpc>
            </a:pPr>
            <a:r>
              <a:rPr lang="en-US" sz="2000" dirty="0">
                <a:solidFill>
                  <a:schemeClr val="tx1"/>
                </a:solidFill>
              </a:rPr>
              <a:t>Informs parents of students progress</a:t>
            </a:r>
          </a:p>
          <a:p>
            <a:pPr lvl="2">
              <a:lnSpc>
                <a:spcPct val="120000"/>
              </a:lnSpc>
            </a:pPr>
            <a:r>
              <a:rPr lang="en-US" sz="2000" dirty="0">
                <a:solidFill>
                  <a:schemeClr val="tx1"/>
                </a:solidFill>
              </a:rPr>
              <a:t>Informs students of their independent reading level</a:t>
            </a:r>
          </a:p>
          <a:p>
            <a:pPr lvl="2">
              <a:lnSpc>
                <a:spcPct val="120000"/>
              </a:lnSpc>
            </a:pPr>
            <a:r>
              <a:rPr lang="en-US" sz="2000" dirty="0">
                <a:solidFill>
                  <a:schemeClr val="tx1"/>
                </a:solidFill>
              </a:rPr>
              <a:t>Informs teachers about the “instructional level” for each student, and allows teachers to flexibly group students according to their instructional levels and learning </a:t>
            </a:r>
            <a:r>
              <a:rPr lang="en-US" sz="2000" dirty="0" smtClean="0">
                <a:solidFill>
                  <a:schemeClr val="tx1"/>
                </a:solidFill>
              </a:rPr>
              <a:t>needs (Informs Effective Reading Instruction)</a:t>
            </a:r>
            <a:endParaRPr lang="en-US" sz="2000" dirty="0">
              <a:solidFill>
                <a:schemeClr val="tx1"/>
              </a:solidFill>
            </a:endParaRPr>
          </a:p>
          <a:p>
            <a:pPr lvl="2">
              <a:lnSpc>
                <a:spcPct val="120000"/>
              </a:lnSpc>
            </a:pPr>
            <a:r>
              <a:rPr lang="en-US" sz="2000" dirty="0">
                <a:solidFill>
                  <a:schemeClr val="tx1"/>
                </a:solidFill>
              </a:rPr>
              <a:t>Informs System about student achievement, in comparison to the benchmark, across the three campuses</a:t>
            </a:r>
            <a:endParaRPr lang="en-US" altLang="zh-TW" sz="2000" dirty="0">
              <a:solidFill>
                <a:srgbClr val="4D4D4D"/>
              </a:solidFill>
              <a:ea typeface="新細明體" charset="-120"/>
            </a:endParaRPr>
          </a:p>
          <a:p>
            <a:pPr>
              <a:lnSpc>
                <a:spcPct val="90000"/>
              </a:lnSpc>
            </a:pPr>
            <a:r>
              <a:rPr lang="en-US" altLang="zh-TW" sz="2400" dirty="0" smtClean="0">
                <a:solidFill>
                  <a:srgbClr val="4D4D4D"/>
                </a:solidFill>
                <a:ea typeface="新細明體" charset="-120"/>
              </a:rPr>
              <a:t>Manage </a:t>
            </a:r>
            <a:r>
              <a:rPr lang="en-US" altLang="zh-TW" sz="2400" dirty="0">
                <a:solidFill>
                  <a:srgbClr val="4D4D4D"/>
                </a:solidFill>
                <a:ea typeface="新細明體" charset="-120"/>
              </a:rPr>
              <a:t>Assessment Information with </a:t>
            </a:r>
            <a:r>
              <a:rPr lang="en-US" altLang="zh-TW" sz="2400" dirty="0" smtClean="0">
                <a:solidFill>
                  <a:srgbClr val="4D4D4D"/>
                </a:solidFill>
                <a:ea typeface="新細明體" charset="-120"/>
              </a:rPr>
              <a:t>Technology</a:t>
            </a:r>
            <a:endParaRPr lang="en-US" altLang="zh-TW" sz="2400" dirty="0">
              <a:solidFill>
                <a:srgbClr val="4D4D4D"/>
              </a:solidFill>
              <a:ea typeface="新細明體" charset="-120"/>
            </a:endParaRPr>
          </a:p>
          <a:p>
            <a:pPr lvl="0">
              <a:lnSpc>
                <a:spcPct val="90000"/>
              </a:lnSpc>
            </a:pPr>
            <a:r>
              <a:rPr lang="en-US" sz="2400" dirty="0">
                <a:solidFill>
                  <a:srgbClr val="4D4D4D"/>
                </a:solidFill>
              </a:rPr>
              <a:t>Part of the Morrison’s balanced literacy </a:t>
            </a:r>
            <a:r>
              <a:rPr lang="en-US" sz="2400" dirty="0" smtClean="0">
                <a:solidFill>
                  <a:srgbClr val="4D4D4D"/>
                </a:solidFill>
              </a:rPr>
              <a:t>approach</a:t>
            </a:r>
            <a:endParaRPr lang="en-US" sz="2400" dirty="0">
              <a:solidFill>
                <a:srgbClr val="4D4D4D"/>
              </a:solidFill>
            </a:endParaRPr>
          </a:p>
        </p:txBody>
      </p:sp>
    </p:spTree>
    <p:extLst>
      <p:ext uri="{BB962C8B-B14F-4D97-AF65-F5344CB8AC3E}">
        <p14:creationId xmlns:p14="http://schemas.microsoft.com/office/powerpoint/2010/main" val="233011033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75724"/>
            <a:ext cx="7220155" cy="924475"/>
          </a:xfrm>
        </p:spPr>
        <p:txBody>
          <a:bodyPr/>
          <a:lstStyle/>
          <a:p>
            <a:r>
              <a:rPr lang="en-US" dirty="0" smtClean="0"/>
              <a:t>The Training and Timeline </a:t>
            </a:r>
            <a:br>
              <a:rPr lang="en-US" dirty="0" smtClean="0"/>
            </a:br>
            <a:r>
              <a:rPr lang="en-US" dirty="0" smtClean="0"/>
              <a:t>for the DRA-2</a:t>
            </a:r>
            <a:endParaRPr lang="en-US" dirty="0"/>
          </a:p>
        </p:txBody>
      </p:sp>
      <p:sp>
        <p:nvSpPr>
          <p:cNvPr id="3" name="Content Placeholder 2"/>
          <p:cNvSpPr>
            <a:spLocks noGrp="1"/>
          </p:cNvSpPr>
          <p:nvPr>
            <p:ph idx="1"/>
          </p:nvPr>
        </p:nvSpPr>
        <p:spPr>
          <a:xfrm>
            <a:off x="914400" y="1807361"/>
            <a:ext cx="7696200" cy="4822039"/>
          </a:xfrm>
        </p:spPr>
        <p:txBody>
          <a:bodyPr>
            <a:normAutofit/>
          </a:bodyPr>
          <a:lstStyle/>
          <a:p>
            <a:r>
              <a:rPr lang="en-US" sz="2000" dirty="0" smtClean="0">
                <a:solidFill>
                  <a:schemeClr val="accent4">
                    <a:lumMod val="75000"/>
                  </a:schemeClr>
                </a:solidFill>
              </a:rPr>
              <a:t>Step 1:  </a:t>
            </a:r>
            <a:r>
              <a:rPr lang="en-US" sz="2000" dirty="0" smtClean="0"/>
              <a:t>Utilize 2 Team Meetings in the month of May to go over the tutorials provided online.</a:t>
            </a:r>
          </a:p>
          <a:p>
            <a:r>
              <a:rPr lang="en-US" sz="2000" dirty="0" smtClean="0">
                <a:solidFill>
                  <a:schemeClr val="accent4">
                    <a:lumMod val="75000"/>
                  </a:schemeClr>
                </a:solidFill>
              </a:rPr>
              <a:t>Step 2:  </a:t>
            </a:r>
            <a:r>
              <a:rPr lang="en-US" sz="2000" dirty="0" smtClean="0"/>
              <a:t>Utilize the Training DVD - possibly during August PL and Team Meetings</a:t>
            </a:r>
          </a:p>
          <a:p>
            <a:r>
              <a:rPr lang="en-US" sz="2000" dirty="0" smtClean="0">
                <a:solidFill>
                  <a:schemeClr val="accent4">
                    <a:lumMod val="75000"/>
                  </a:schemeClr>
                </a:solidFill>
              </a:rPr>
              <a:t>Step 3:  </a:t>
            </a:r>
            <a:r>
              <a:rPr lang="en-US" sz="2000" dirty="0" smtClean="0"/>
              <a:t>Begin to practice on a few students, perhaps between 2-5 students by October PL</a:t>
            </a:r>
          </a:p>
          <a:p>
            <a:r>
              <a:rPr lang="en-US" sz="2000" dirty="0" smtClean="0">
                <a:solidFill>
                  <a:schemeClr val="accent4">
                    <a:lumMod val="75000"/>
                  </a:schemeClr>
                </a:solidFill>
              </a:rPr>
              <a:t>Step 4:  </a:t>
            </a:r>
            <a:r>
              <a:rPr lang="en-US" sz="2000" dirty="0" smtClean="0"/>
              <a:t>Meet as a group to share experiences and ask questions – October PL, Team Meetings</a:t>
            </a:r>
          </a:p>
          <a:p>
            <a:r>
              <a:rPr lang="en-US" sz="2000" dirty="0" smtClean="0">
                <a:solidFill>
                  <a:schemeClr val="accent4">
                    <a:lumMod val="75000"/>
                  </a:schemeClr>
                </a:solidFill>
              </a:rPr>
              <a:t>Step 5:  </a:t>
            </a:r>
            <a:r>
              <a:rPr lang="en-US" sz="2000" dirty="0" smtClean="0"/>
              <a:t>Have a goal of assessing each student’s reading level near the end of the school year (April – May, 2012)  </a:t>
            </a:r>
            <a:r>
              <a:rPr lang="en-US" sz="2000" dirty="0" smtClean="0">
                <a:solidFill>
                  <a:schemeClr val="tx2">
                    <a:lumMod val="60000"/>
                    <a:lumOff val="40000"/>
                  </a:schemeClr>
                </a:solidFill>
              </a:rPr>
              <a:t>[</a:t>
            </a:r>
            <a:r>
              <a:rPr lang="en-US" sz="2000" i="1" dirty="0" smtClean="0">
                <a:solidFill>
                  <a:schemeClr val="tx2">
                    <a:lumMod val="60000"/>
                    <a:lumOff val="40000"/>
                  </a:schemeClr>
                </a:solidFill>
              </a:rPr>
              <a:t>beginning in the 2012-2013 school year, the goal will be to assess each student with the DRA at least twice a year (beginning of year and end of year</a:t>
            </a:r>
            <a:r>
              <a:rPr lang="en-US" sz="2000" dirty="0" smtClean="0">
                <a:solidFill>
                  <a:schemeClr val="tx2">
                    <a:lumMod val="60000"/>
                    <a:lumOff val="40000"/>
                  </a:schemeClr>
                </a:solidFill>
              </a:rPr>
              <a:t>).]</a:t>
            </a:r>
          </a:p>
        </p:txBody>
      </p:sp>
    </p:spTree>
    <p:extLst>
      <p:ext uri="{BB962C8B-B14F-4D97-AF65-F5344CB8AC3E}">
        <p14:creationId xmlns:p14="http://schemas.microsoft.com/office/powerpoint/2010/main" val="12827799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DRAAprilPL2.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86908" y="673894"/>
            <a:ext cx="6914092" cy="5185569"/>
          </a:xfrm>
        </p:spPr>
      </p:pic>
    </p:spTree>
    <p:extLst>
      <p:ext uri="{BB962C8B-B14F-4D97-AF65-F5344CB8AC3E}">
        <p14:creationId xmlns:p14="http://schemas.microsoft.com/office/powerpoint/2010/main" val="975770371"/>
      </p:ext>
    </p:extLst>
  </p:cSld>
  <p:clrMapOvr>
    <a:masterClrMapping/>
  </p:clrMapOvr>
  <mc:AlternateContent xmlns:mc="http://schemas.openxmlformats.org/markup-compatibility/2006">
    <mc:Choice xmlns:p14="http://schemas.microsoft.com/office/powerpoint/2010/main" Requires="p14">
      <p:transition spd="slow" p14:dur="1200" advTm="335000">
        <p14:prism/>
      </p:transition>
    </mc:Choice>
    <mc:Fallback>
      <p:transition spd="slow" advTm="33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4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Notes…</a:t>
            </a:r>
            <a:endParaRPr lang="en-US" dirty="0"/>
          </a:p>
        </p:txBody>
      </p:sp>
      <p:sp>
        <p:nvSpPr>
          <p:cNvPr id="3" name="Content Placeholder 2"/>
          <p:cNvSpPr>
            <a:spLocks noGrp="1"/>
          </p:cNvSpPr>
          <p:nvPr>
            <p:ph idx="1"/>
          </p:nvPr>
        </p:nvSpPr>
        <p:spPr>
          <a:xfrm>
            <a:off x="1009443" y="1524001"/>
            <a:ext cx="7125112" cy="5105400"/>
          </a:xfrm>
        </p:spPr>
        <p:txBody>
          <a:bodyPr/>
          <a:lstStyle/>
          <a:p>
            <a:r>
              <a:rPr lang="en-US" dirty="0" smtClean="0">
                <a:solidFill>
                  <a:schemeClr val="accent4">
                    <a:lumMod val="75000"/>
                  </a:schemeClr>
                </a:solidFill>
              </a:rPr>
              <a:t>For Grade 4-5 teachers</a:t>
            </a:r>
            <a:r>
              <a:rPr lang="en-US" dirty="0" smtClean="0"/>
              <a:t>:  Correction to Training DVD for grades 4-8:  This is now one file, not two, and it takes approximately 2 hours 20 minutes, not 1 ½ hours.</a:t>
            </a:r>
          </a:p>
          <a:p>
            <a:r>
              <a:rPr lang="en-US" dirty="0" smtClean="0">
                <a:solidFill>
                  <a:schemeClr val="accent4">
                    <a:lumMod val="75000"/>
                  </a:schemeClr>
                </a:solidFill>
              </a:rPr>
              <a:t>For K-3 teachers</a:t>
            </a:r>
            <a:r>
              <a:rPr lang="en-US" dirty="0" smtClean="0"/>
              <a:t>:  Your kit will include a second assessment component, titled “Word Analysis.”  This assessment has a separate Training DVD, and it is not part of Morrison’s plan to include this component during 2011-2012.</a:t>
            </a:r>
          </a:p>
          <a:p>
            <a:r>
              <a:rPr lang="en-US" dirty="0" smtClean="0">
                <a:solidFill>
                  <a:schemeClr val="accent4">
                    <a:lumMod val="75000"/>
                  </a:schemeClr>
                </a:solidFill>
              </a:rPr>
              <a:t>For everyone</a:t>
            </a:r>
            <a:r>
              <a:rPr lang="en-US" dirty="0" smtClean="0"/>
              <a:t>:  There is </a:t>
            </a:r>
            <a:r>
              <a:rPr lang="en-US" dirty="0" smtClean="0">
                <a:solidFill>
                  <a:schemeClr val="accent4">
                    <a:lumMod val="75000"/>
                  </a:schemeClr>
                </a:solidFill>
              </a:rPr>
              <a:t>no expectation </a:t>
            </a:r>
            <a:r>
              <a:rPr lang="en-US" dirty="0" smtClean="0"/>
              <a:t>for teachers to view the webinars, Training DVD, or PowerPoint slide shows even though they are accessible to you.</a:t>
            </a:r>
          </a:p>
          <a:p>
            <a:r>
              <a:rPr lang="en-US" dirty="0" smtClean="0"/>
              <a:t>This presentation will be also be available to you in the same folder.</a:t>
            </a:r>
          </a:p>
          <a:p>
            <a:r>
              <a:rPr lang="en-US" dirty="0" smtClean="0"/>
              <a:t>Point of Contact:  Lynne Taylor</a:t>
            </a:r>
            <a:endParaRPr lang="en-US" dirty="0"/>
          </a:p>
        </p:txBody>
      </p:sp>
    </p:spTree>
    <p:extLst>
      <p:ext uri="{BB962C8B-B14F-4D97-AF65-F5344CB8AC3E}">
        <p14:creationId xmlns:p14="http://schemas.microsoft.com/office/powerpoint/2010/main" val="173206505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Black"/>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TC102455596[[fn=Spring]]</Template>
  <TotalTime>637</TotalTime>
  <Words>1398</Words>
  <Application>Microsoft Office PowerPoint</Application>
  <PresentationFormat>On-screen Show (4:3)</PresentationFormat>
  <Paragraphs>148</Paragraphs>
  <Slides>29</Slides>
  <Notes>5</Notes>
  <HiddenSlides>0</HiddenSlides>
  <MMClips>2</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Spring</vt:lpstr>
      <vt:lpstr>Default Design</vt:lpstr>
      <vt:lpstr>What to Expect from the DRA-2</vt:lpstr>
      <vt:lpstr>Have you ever asked yourself…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 this time…</vt:lpstr>
      <vt:lpstr>What is The Zone?</vt:lpstr>
      <vt:lpstr>The Zone = Instructional Level</vt:lpstr>
      <vt:lpstr>PowerPoint Presentation</vt:lpstr>
      <vt:lpstr>What Differentiation won’t do…</vt:lpstr>
      <vt:lpstr>PowerPoint Presentation</vt:lpstr>
      <vt:lpstr>What Differentiation will do…</vt:lpstr>
      <vt:lpstr>PowerPoint Presentation</vt:lpstr>
      <vt:lpstr>Here’s the problem:</vt:lpstr>
      <vt:lpstr>Here’s (part of) the solution:</vt:lpstr>
      <vt:lpstr>Goal for 2011-2012:   Step 1:  Assess the Student’s Reading Level</vt:lpstr>
      <vt:lpstr>The Sales Pitch…</vt:lpstr>
      <vt:lpstr>PowerPoint Presentation</vt:lpstr>
      <vt:lpstr>PowerPoint Presentation</vt:lpstr>
      <vt:lpstr>PowerPoint Presentation</vt:lpstr>
      <vt:lpstr>PowerPoint Presentation</vt:lpstr>
      <vt:lpstr>The Rationale:  What are the Benefits of the DRA-2?</vt:lpstr>
      <vt:lpstr>The Training and Timeline  for the DRA-2</vt:lpstr>
      <vt:lpstr>PowerPoint Presentation</vt:lpstr>
      <vt:lpstr>Final Notes…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Caryn</dc:creator>
  <cp:lastModifiedBy>Caryn</cp:lastModifiedBy>
  <cp:revision>37</cp:revision>
  <dcterms:created xsi:type="dcterms:W3CDTF">2011-04-21T08:05:36Z</dcterms:created>
  <dcterms:modified xsi:type="dcterms:W3CDTF">2011-04-22T06:22:22Z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